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575" r:id="rId2"/>
    <p:sldId id="637" r:id="rId3"/>
    <p:sldId id="340" r:id="rId4"/>
    <p:sldId id="613" r:id="rId5"/>
    <p:sldId id="358" r:id="rId6"/>
    <p:sldId id="339" r:id="rId7"/>
    <p:sldId id="373" r:id="rId8"/>
    <p:sldId id="484" r:id="rId9"/>
    <p:sldId id="360" r:id="rId10"/>
    <p:sldId id="614" r:id="rId11"/>
    <p:sldId id="365" r:id="rId12"/>
    <p:sldId id="449" r:id="rId13"/>
    <p:sldId id="402" r:id="rId14"/>
    <p:sldId id="615" r:id="rId15"/>
    <p:sldId id="616" r:id="rId16"/>
    <p:sldId id="638" r:id="rId17"/>
    <p:sldId id="366" r:id="rId18"/>
    <p:sldId id="363" r:id="rId19"/>
    <p:sldId id="622" r:id="rId20"/>
    <p:sldId id="623" r:id="rId21"/>
    <p:sldId id="617" r:id="rId22"/>
    <p:sldId id="625" r:id="rId23"/>
    <p:sldId id="624" r:id="rId24"/>
    <p:sldId id="626" r:id="rId25"/>
    <p:sldId id="627" r:id="rId26"/>
    <p:sldId id="628" r:id="rId27"/>
    <p:sldId id="362" r:id="rId28"/>
    <p:sldId id="629" r:id="rId29"/>
    <p:sldId id="354" r:id="rId30"/>
    <p:sldId id="630" r:id="rId31"/>
    <p:sldId id="364" r:id="rId32"/>
    <p:sldId id="356" r:id="rId33"/>
    <p:sldId id="631" r:id="rId34"/>
    <p:sldId id="357" r:id="rId35"/>
    <p:sldId id="367" r:id="rId36"/>
    <p:sldId id="368" r:id="rId37"/>
    <p:sldId id="634" r:id="rId38"/>
    <p:sldId id="266" r:id="rId39"/>
    <p:sldId id="370" r:id="rId40"/>
    <p:sldId id="374" r:id="rId41"/>
    <p:sldId id="632" r:id="rId42"/>
    <p:sldId id="371" r:id="rId43"/>
    <p:sldId id="635" r:id="rId44"/>
    <p:sldId id="423" r:id="rId45"/>
    <p:sldId id="569" r:id="rId46"/>
    <p:sldId id="568" r:id="rId47"/>
    <p:sldId id="636" r:id="rId48"/>
    <p:sldId id="262" r:id="rId49"/>
    <p:sldId id="597" r:id="rId50"/>
    <p:sldId id="598" r:id="rId51"/>
    <p:sldId id="570" r:id="rId52"/>
    <p:sldId id="441" r:id="rId53"/>
    <p:sldId id="633" r:id="rId54"/>
    <p:sldId id="409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FC1"/>
    <a:srgbClr val="30509F"/>
    <a:srgbClr val="5B9BD5"/>
    <a:srgbClr val="FE7948"/>
    <a:srgbClr val="0067C1"/>
    <a:srgbClr val="07306B"/>
    <a:srgbClr val="9ECAE2"/>
    <a:srgbClr val="ACD7E6"/>
    <a:srgbClr val="EE8A62"/>
    <a:srgbClr val="EB1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3"/>
    <p:restoredTop sz="93569"/>
  </p:normalViewPr>
  <p:slideViewPr>
    <p:cSldViewPr snapToGrid="0" snapToObjects="1">
      <p:cViewPr varScale="1">
        <p:scale>
          <a:sx n="112" d="100"/>
          <a:sy n="112" d="100"/>
        </p:scale>
        <p:origin x="1240" y="184"/>
      </p:cViewPr>
      <p:guideLst/>
    </p:cSldViewPr>
  </p:slideViewPr>
  <p:outlineViewPr>
    <p:cViewPr>
      <p:scale>
        <a:sx n="33" d="100"/>
        <a:sy n="33" d="100"/>
      </p:scale>
      <p:origin x="0" y="-1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4C685-5BA9-FA4B-9DD9-A3F93DC0DFDC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5CDC3-CB32-CF49-8DCD-EA79A1823F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33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479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997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892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945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60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969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901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77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60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05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613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016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319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440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14B44-F806-914B-9645-FBA08F68FE4C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84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143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652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122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642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231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343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18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02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24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04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90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93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63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27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66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84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2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16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5D65-02ED-E74B-9B0E-738CFAF14570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89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25.jpeg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nelia.org/project-team/flyem/hemibrain" TargetMode="External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5" Type="http://schemas.openxmlformats.org/officeDocument/2006/relationships/image" Target="../media/image83.tiff"/><Relationship Id="rId4" Type="http://schemas.openxmlformats.org/officeDocument/2006/relationships/image" Target="../media/image8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iff"/><Relationship Id="rId3" Type="http://schemas.openxmlformats.org/officeDocument/2006/relationships/image" Target="../media/image92.tiff"/><Relationship Id="rId7" Type="http://schemas.openxmlformats.org/officeDocument/2006/relationships/image" Target="../media/image96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tiff"/><Relationship Id="rId5" Type="http://schemas.openxmlformats.org/officeDocument/2006/relationships/image" Target="../media/image94.tiff"/><Relationship Id="rId10" Type="http://schemas.openxmlformats.org/officeDocument/2006/relationships/image" Target="../media/image99.tiff"/><Relationship Id="rId4" Type="http://schemas.openxmlformats.org/officeDocument/2006/relationships/image" Target="../media/image93.tiff"/><Relationship Id="rId9" Type="http://schemas.openxmlformats.org/officeDocument/2006/relationships/image" Target="../media/image9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tiff"/><Relationship Id="rId4" Type="http://schemas.openxmlformats.org/officeDocument/2006/relationships/image" Target="../media/image109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iff"/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tiff"/><Relationship Id="rId3" Type="http://schemas.openxmlformats.org/officeDocument/2006/relationships/image" Target="../media/image119.jpeg"/><Relationship Id="rId7" Type="http://schemas.openxmlformats.org/officeDocument/2006/relationships/image" Target="../media/image12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tiff"/><Relationship Id="rId5" Type="http://schemas.openxmlformats.org/officeDocument/2006/relationships/image" Target="../media/image121.jpeg"/><Relationship Id="rId10" Type="http://schemas.openxmlformats.org/officeDocument/2006/relationships/image" Target="../media/image126.tiff"/><Relationship Id="rId4" Type="http://schemas.openxmlformats.org/officeDocument/2006/relationships/image" Target="../media/image120.jpeg"/><Relationship Id="rId9" Type="http://schemas.openxmlformats.org/officeDocument/2006/relationships/image" Target="../media/image12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44.png"/><Relationship Id="rId18" Type="http://schemas.openxmlformats.org/officeDocument/2006/relationships/image" Target="../media/image146.png"/><Relationship Id="rId3" Type="http://schemas.openxmlformats.org/officeDocument/2006/relationships/hyperlink" Target="https://www.youtube.com/watch?v=9BYsNpTCZGg" TargetMode="External"/><Relationship Id="rId12" Type="http://schemas.openxmlformats.org/officeDocument/2006/relationships/image" Target="../media/image143.png"/><Relationship Id="rId17" Type="http://schemas.openxmlformats.org/officeDocument/2006/relationships/image" Target="../media/image161.png"/><Relationship Id="rId2" Type="http://schemas.openxmlformats.org/officeDocument/2006/relationships/image" Target="../media/image136.jpe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2.png"/><Relationship Id="rId5" Type="http://schemas.openxmlformats.org/officeDocument/2006/relationships/image" Target="../media/image138.png"/><Relationship Id="rId15" Type="http://schemas.openxmlformats.org/officeDocument/2006/relationships/image" Target="../media/image159.png"/><Relationship Id="rId10" Type="http://schemas.openxmlformats.org/officeDocument/2006/relationships/image" Target="../media/image141.png"/><Relationship Id="rId19" Type="http://schemas.openxmlformats.org/officeDocument/2006/relationships/image" Target="../media/image147.png"/><Relationship Id="rId4" Type="http://schemas.openxmlformats.org/officeDocument/2006/relationships/image" Target="../media/image137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1.jpeg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eg"/><Relationship Id="rId5" Type="http://schemas.openxmlformats.org/officeDocument/2006/relationships/image" Target="../media/image169.jpeg"/><Relationship Id="rId4" Type="http://schemas.openxmlformats.org/officeDocument/2006/relationships/image" Target="../media/image16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E7A650B-4EEF-0D2E-AE07-B32BF89722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246232"/>
            <a:ext cx="5998866" cy="433831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B67970-E2BD-6942-09A7-9C558E1BD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049" y="347277"/>
            <a:ext cx="11625042" cy="1045844"/>
          </a:xfrm>
        </p:spPr>
        <p:txBody>
          <a:bodyPr>
            <a:noAutofit/>
          </a:bodyPr>
          <a:lstStyle/>
          <a:p>
            <a:pPr algn="l"/>
            <a:r>
              <a:rPr lang="en-CA" sz="4000" b="1" dirty="0">
                <a:solidFill>
                  <a:srgbClr val="30509F"/>
                </a:solidFill>
                <a:effectLst/>
                <a:latin typeface="Raleway" pitchFamily="2" charset="77"/>
              </a:rPr>
              <a:t>Brain-scale and connectome based-modeling </a:t>
            </a:r>
            <a:br>
              <a:rPr lang="en-CA" sz="1100" dirty="0">
                <a:solidFill>
                  <a:srgbClr val="30509F"/>
                </a:solidFill>
                <a:effectLst/>
                <a:latin typeface="Helvetica" pitchFamily="2" charset="0"/>
              </a:rPr>
            </a:br>
            <a:endParaRPr lang="en-CA" sz="4000" b="1" dirty="0">
              <a:solidFill>
                <a:srgbClr val="30509F"/>
              </a:solidFill>
              <a:latin typeface="Raleway" pitchFamily="2" charset="77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400027-2D6C-D1F8-BBAB-BDABB753F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392" y="1743434"/>
            <a:ext cx="6283654" cy="142108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CA" sz="2000" b="1" dirty="0"/>
              <a:t>Workshop - Introduction to Computational Neuroscience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CA" sz="2000" dirty="0" err="1"/>
              <a:t>Neurasmus</a:t>
            </a:r>
            <a:r>
              <a:rPr lang="en-CA" sz="2000" dirty="0"/>
              <a:t> : European Master in Neuroscience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CA" sz="1600" dirty="0"/>
              <a:t>2024 July 3rd - 6th, Amsterdam, </a:t>
            </a:r>
            <a:r>
              <a:rPr lang="en-CA" sz="1600" i="0" dirty="0">
                <a:effectLst/>
                <a:highlight>
                  <a:srgbClr val="FFFFFF"/>
                </a:highlight>
              </a:rPr>
              <a:t>Netherlands</a:t>
            </a:r>
            <a:endParaRPr lang="en-CA" sz="16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CA" sz="18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5BA16E-5E72-9F17-0CD8-AEFE12D24B7A}"/>
              </a:ext>
            </a:extLst>
          </p:cNvPr>
          <p:cNvSpPr txBox="1"/>
          <p:nvPr/>
        </p:nvSpPr>
        <p:spPr>
          <a:xfrm>
            <a:off x="1877688" y="3721733"/>
            <a:ext cx="6409062" cy="1610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CA" sz="2000" b="1" dirty="0"/>
              <a:t>Patrick Desrosiers</a:t>
            </a:r>
          </a:p>
          <a:p>
            <a:pPr>
              <a:spcAft>
                <a:spcPts val="200"/>
              </a:spcAft>
            </a:pPr>
            <a:r>
              <a:rPr lang="en-CA" sz="1600" dirty="0"/>
              <a:t>Dynamica Research Lab </a:t>
            </a:r>
          </a:p>
          <a:p>
            <a:pPr>
              <a:spcAft>
                <a:spcPts val="200"/>
              </a:spcAft>
            </a:pPr>
            <a:r>
              <a:rPr lang="en-CA" sz="1600" dirty="0"/>
              <a:t>CERVO Brain Research Center</a:t>
            </a:r>
          </a:p>
          <a:p>
            <a:pPr>
              <a:spcAft>
                <a:spcPts val="200"/>
              </a:spcAft>
            </a:pPr>
            <a:r>
              <a:rPr lang="en-CA" sz="1600" dirty="0" err="1"/>
              <a:t>Département</a:t>
            </a:r>
            <a:r>
              <a:rPr lang="en-CA" sz="1600" dirty="0"/>
              <a:t> de physique, de genie physique et </a:t>
            </a:r>
            <a:r>
              <a:rPr lang="en-CA" sz="1600" dirty="0" err="1"/>
              <a:t>d’optique</a:t>
            </a:r>
            <a:r>
              <a:rPr lang="en-CA" sz="1600" dirty="0"/>
              <a:t>, Université Laval</a:t>
            </a:r>
          </a:p>
          <a:p>
            <a:endParaRPr lang="en-CA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E9A5D2-E892-55AE-C7AA-EFF2C5ED9D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45" y="4098727"/>
            <a:ext cx="1275102" cy="4283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FAD86F-698C-584D-4C06-E1CB2165255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45" y="3594365"/>
            <a:ext cx="1275102" cy="353324"/>
          </a:xfrm>
          <a:prstGeom prst="rect">
            <a:avLst/>
          </a:prstGeom>
        </p:spPr>
      </p:pic>
      <p:pic>
        <p:nvPicPr>
          <p:cNvPr id="11" name="Picture 4" descr="logo-universite-laval-couleur-transparent | SEVE Formation Canada">
            <a:extLst>
              <a:ext uri="{FF2B5EF4-FFF2-40B4-BE49-F238E27FC236}">
                <a16:creationId xmlns:a16="http://schemas.microsoft.com/office/drawing/2014/main" id="{9950227E-9EEC-8B12-56EA-486A157C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445" y="4678120"/>
            <a:ext cx="1275102" cy="52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EURASMUS Erasmus Mundus | Bordeaux">
            <a:extLst>
              <a:ext uri="{FF2B5EF4-FFF2-40B4-BE49-F238E27FC236}">
                <a16:creationId xmlns:a16="http://schemas.microsoft.com/office/drawing/2014/main" id="{C8D749DB-3551-6DE5-B0DE-90FC0C2D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445" y="1743434"/>
            <a:ext cx="1231772" cy="122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623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C2B8A7-23B5-764D-A121-03DA77512825}"/>
              </a:ext>
            </a:extLst>
          </p:cNvPr>
          <p:cNvSpPr/>
          <p:nvPr/>
        </p:nvSpPr>
        <p:spPr>
          <a:xfrm>
            <a:off x="453822" y="247532"/>
            <a:ext cx="67617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What is a graph in neuroscience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E3BE4D9-74AB-AB43-B63A-ABA7EFD57BE9}"/>
                  </a:ext>
                </a:extLst>
              </p:cNvPr>
              <p:cNvSpPr txBox="1"/>
              <p:nvPr/>
            </p:nvSpPr>
            <p:spPr>
              <a:xfrm>
                <a:off x="4961341" y="872698"/>
                <a:ext cx="5317481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000"/>
                  <a:t>Neural system or brain or nervous system</a:t>
                </a:r>
              </a:p>
              <a:p>
                <a:r>
                  <a:rPr lang="en-CA" sz="2000" b="1"/>
                  <a:t>Connectome</a:t>
                </a:r>
              </a:p>
              <a:p>
                <a:r>
                  <a:rPr lang="en-CA" sz="2000"/>
                  <a:t>Network</a:t>
                </a:r>
              </a:p>
              <a:p>
                <a:r>
                  <a:rPr lang="en-CA" sz="2000"/>
                  <a:t>Neural circuits</a:t>
                </a:r>
              </a:p>
              <a:p>
                <a:endParaRPr lang="en-CA" sz="2000"/>
              </a:p>
              <a:p>
                <a:r>
                  <a:rPr lang="en-CA" sz="2000"/>
                  <a:t>Neuron or neural population or brain region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ynapse</m:t>
                      </m:r>
                      <m: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myelin</m:t>
                      </m:r>
                      <m: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track</m:t>
                      </m:r>
                      <m: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information</m:t>
                      </m:r>
                      <m: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shared</m:t>
                      </m:r>
                    </m:oMath>
                  </m:oMathPara>
                </a14:m>
                <a:endParaRPr lang="en-CA" sz="2000"/>
              </a:p>
              <a:p>
                <a:r>
                  <a:rPr lang="en-CA" sz="2000"/>
                  <a:t> </a:t>
                </a:r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E3BE4D9-74AB-AB43-B63A-ABA7EFD57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41" y="872698"/>
                <a:ext cx="5317481" cy="2554545"/>
              </a:xfrm>
              <a:prstGeom prst="rect">
                <a:avLst/>
              </a:prstGeom>
              <a:blipFill>
                <a:blip r:embed="rId3"/>
                <a:stretch>
                  <a:fillRect l="-1190" t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ZoneTexte 66">
            <a:extLst>
              <a:ext uri="{FF2B5EF4-FFF2-40B4-BE49-F238E27FC236}">
                <a16:creationId xmlns:a16="http://schemas.microsoft.com/office/drawing/2014/main" id="{084D4240-7472-DA42-9A6E-2E91F211AAC5}"/>
              </a:ext>
            </a:extLst>
          </p:cNvPr>
          <p:cNvSpPr txBox="1"/>
          <p:nvPr/>
        </p:nvSpPr>
        <p:spPr>
          <a:xfrm>
            <a:off x="3736734" y="878945"/>
            <a:ext cx="8545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000"/>
              <a:t>Graph</a:t>
            </a:r>
          </a:p>
          <a:p>
            <a:pPr algn="r"/>
            <a:endParaRPr lang="en-CA" sz="2000"/>
          </a:p>
          <a:p>
            <a:pPr algn="r"/>
            <a:endParaRPr lang="en-CA" sz="2000"/>
          </a:p>
          <a:p>
            <a:pPr algn="r"/>
            <a:endParaRPr lang="en-CA" sz="2000"/>
          </a:p>
          <a:p>
            <a:pPr algn="r"/>
            <a:endParaRPr lang="en-CA" sz="2000"/>
          </a:p>
          <a:p>
            <a:pPr algn="r"/>
            <a:r>
              <a:rPr lang="en-CA" sz="2000"/>
              <a:t>Vertex</a:t>
            </a:r>
          </a:p>
          <a:p>
            <a:pPr algn="r"/>
            <a:r>
              <a:rPr lang="en-CA" sz="2000"/>
              <a:t>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57CB0CE2-427C-E749-A2A0-AE622FC5C010}"/>
                  </a:ext>
                </a:extLst>
              </p:cNvPr>
              <p:cNvSpPr txBox="1"/>
              <p:nvPr/>
            </p:nvSpPr>
            <p:spPr>
              <a:xfrm>
                <a:off x="4598033" y="880578"/>
                <a:ext cx="431528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CA" sz="20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CA" sz="20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CA" sz="200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CA" sz="2000"/>
              </a:p>
              <a:p>
                <a:pPr algn="ctr"/>
                <a:endParaRPr lang="en-CA" sz="20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CA" sz="20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57CB0CE2-427C-E749-A2A0-AE622FC5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033" y="880578"/>
                <a:ext cx="431528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00BF46DD-83EA-DE4E-9076-3244BC9754E8}"/>
              </a:ext>
            </a:extLst>
          </p:cNvPr>
          <p:cNvSpPr txBox="1"/>
          <p:nvPr/>
        </p:nvSpPr>
        <p:spPr>
          <a:xfrm>
            <a:off x="8257750" y="5585192"/>
            <a:ext cx="3104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000">
                <a:solidFill>
                  <a:srgbClr val="30509F"/>
                </a:solidFill>
              </a:rPr>
              <a:t>Functional connectome (FC)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4798D37-6792-AD42-B768-A1C61D9DE599}"/>
              </a:ext>
            </a:extLst>
          </p:cNvPr>
          <p:cNvSpPr txBox="1"/>
          <p:nvPr/>
        </p:nvSpPr>
        <p:spPr>
          <a:xfrm>
            <a:off x="8257750" y="4075254"/>
            <a:ext cx="3097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000">
                <a:solidFill>
                  <a:srgbClr val="30509F"/>
                </a:solidFill>
              </a:rPr>
              <a:t>Structural connectome (SC)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667FD6-5E98-BB43-866B-2D4A217ED3F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" y="3422876"/>
            <a:ext cx="6845218" cy="318759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9B9E57D-7E4B-CB44-8A5C-14922F440514}"/>
              </a:ext>
            </a:extLst>
          </p:cNvPr>
          <p:cNvSpPr txBox="1"/>
          <p:nvPr/>
        </p:nvSpPr>
        <p:spPr>
          <a:xfrm>
            <a:off x="1175424" y="6333469"/>
            <a:ext cx="1705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/>
              <a:t>Shu et al., Sci. Rep. 2016</a:t>
            </a:r>
          </a:p>
        </p:txBody>
      </p:sp>
    </p:spTree>
    <p:extLst>
      <p:ext uri="{BB962C8B-B14F-4D97-AF65-F5344CB8AC3E}">
        <p14:creationId xmlns:p14="http://schemas.microsoft.com/office/powerpoint/2010/main" val="344714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647E042-378C-594E-A783-A345D9F064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1227" y="643582"/>
            <a:ext cx="4420237" cy="30772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516EBC-BAA9-9346-8AE2-C7AC22DC99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0302" y="1442459"/>
            <a:ext cx="3471396" cy="19848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0A93354-59F5-F249-BED4-6AACBCE25160}"/>
              </a:ext>
            </a:extLst>
          </p:cNvPr>
          <p:cNvSpPr txBox="1"/>
          <p:nvPr/>
        </p:nvSpPr>
        <p:spPr>
          <a:xfrm>
            <a:off x="636815" y="1236798"/>
            <a:ext cx="3782639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1. Caenorhabditis elegans</a:t>
            </a:r>
            <a:r>
              <a:rPr lang="en-CA" sz="240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/>
              <a:t>Adult hemaphrodite</a:t>
            </a:r>
          </a:p>
          <a:p>
            <a:pPr lvl="1"/>
            <a:r>
              <a:rPr lang="en-CA" sz="2000"/>
              <a:t>302 neurons</a:t>
            </a:r>
          </a:p>
          <a:p>
            <a:pPr lvl="1"/>
            <a:r>
              <a:rPr lang="en-CA" sz="2000"/>
              <a:t>4885 chemical synapses</a:t>
            </a:r>
          </a:p>
          <a:p>
            <a:pPr lvl="1"/>
            <a:r>
              <a:rPr lang="en-CA" sz="1400"/>
              <a:t>White et al., Phil. Trans. R. Soc. Lond. 1986.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/>
              <a:t>Adult male</a:t>
            </a:r>
          </a:p>
          <a:p>
            <a:pPr lvl="1"/>
            <a:r>
              <a:rPr lang="en-CA" sz="2000"/>
              <a:t>385 neurons</a:t>
            </a:r>
          </a:p>
          <a:p>
            <a:pPr lvl="1"/>
            <a:r>
              <a:rPr lang="en-CA" sz="2000"/>
              <a:t>5315 chemila synapses</a:t>
            </a:r>
          </a:p>
          <a:p>
            <a:pPr lvl="1"/>
            <a:r>
              <a:rPr lang="en-CA" sz="1400"/>
              <a:t>Cook et al., Nature 2029.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95B8E3-1D57-6B40-9C87-4AB8C319A5E1}"/>
              </a:ext>
            </a:extLst>
          </p:cNvPr>
          <p:cNvSpPr txBox="1"/>
          <p:nvPr/>
        </p:nvSpPr>
        <p:spPr>
          <a:xfrm>
            <a:off x="9932947" y="3649594"/>
            <a:ext cx="218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Yan et al., Nature</a:t>
            </a:r>
            <a:r>
              <a:rPr lang="en-CA"/>
              <a:t> 2017.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8C12AB-2FC0-BA4C-99F8-8AFF15780A02}"/>
              </a:ext>
            </a:extLst>
          </p:cNvPr>
          <p:cNvSpPr/>
          <p:nvPr/>
        </p:nvSpPr>
        <p:spPr>
          <a:xfrm>
            <a:off x="636815" y="328746"/>
            <a:ext cx="6662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The only complete connectomes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49905AB-162B-2244-851D-8717B59AD13B}"/>
              </a:ext>
            </a:extLst>
          </p:cNvPr>
          <p:cNvSpPr txBox="1"/>
          <p:nvPr/>
        </p:nvSpPr>
        <p:spPr>
          <a:xfrm>
            <a:off x="620994" y="4274602"/>
            <a:ext cx="273664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2. Ciona intestinalis</a:t>
            </a:r>
          </a:p>
          <a:p>
            <a:r>
              <a:rPr lang="en-CA" sz="2000"/>
              <a:t>Tadpole larva</a:t>
            </a:r>
          </a:p>
          <a:p>
            <a:r>
              <a:rPr lang="en-CA" sz="2000"/>
              <a:t>177 neurons</a:t>
            </a:r>
          </a:p>
          <a:p>
            <a:r>
              <a:rPr lang="en-CA" sz="2000"/>
              <a:t>6 618 chemical synapses</a:t>
            </a:r>
          </a:p>
          <a:p>
            <a:r>
              <a:rPr lang="en-CA" sz="1400"/>
              <a:t>Ryan et al. eLife 2016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C31A0-C792-DA4D-BEAB-EB45438ECC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9018" y="4226229"/>
            <a:ext cx="1458167" cy="22390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5DD31A6-71F8-B643-BA8F-51CCFD52FDF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720" y="3974029"/>
            <a:ext cx="4059253" cy="27685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274F3EF-E9FE-2445-9496-D75EF0AA0339}"/>
              </a:ext>
            </a:extLst>
          </p:cNvPr>
          <p:cNvSpPr txBox="1"/>
          <p:nvPr/>
        </p:nvSpPr>
        <p:spPr>
          <a:xfrm>
            <a:off x="9927032" y="6557961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Ryan et al. eLife 2016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28C227-1AAD-C14A-B1C5-FF8C1845636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246" y="5875040"/>
            <a:ext cx="3048772" cy="59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63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0A93354-59F5-F249-BED4-6AACBCE25160}"/>
              </a:ext>
            </a:extLst>
          </p:cNvPr>
          <p:cNvSpPr txBox="1"/>
          <p:nvPr/>
        </p:nvSpPr>
        <p:spPr>
          <a:xfrm>
            <a:off x="701439" y="725612"/>
            <a:ext cx="312784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400" b="1" dirty="0">
                <a:solidFill>
                  <a:srgbClr val="000000"/>
                </a:solidFill>
                <a:effectLst/>
              </a:rPr>
              <a:t>3. </a:t>
            </a:r>
            <a:r>
              <a:rPr lang="en-CA" sz="2400" b="1" dirty="0" err="1">
                <a:solidFill>
                  <a:srgbClr val="000000"/>
                </a:solidFill>
                <a:effectLst/>
              </a:rPr>
              <a:t>Platynereis</a:t>
            </a:r>
            <a:r>
              <a:rPr lang="en-CA" sz="2400" b="1" dirty="0">
                <a:solidFill>
                  <a:srgbClr val="000000"/>
                </a:solidFill>
                <a:effectLst/>
              </a:rPr>
              <a:t> </a:t>
            </a:r>
            <a:r>
              <a:rPr lang="en-CA" sz="2400" b="1" dirty="0" err="1">
                <a:solidFill>
                  <a:srgbClr val="000000"/>
                </a:solidFill>
                <a:effectLst/>
              </a:rPr>
              <a:t>dumerilii</a:t>
            </a:r>
            <a:endParaRPr lang="en-CA" sz="2400" b="1" dirty="0">
              <a:solidFill>
                <a:srgbClr val="000000"/>
              </a:solidFill>
              <a:effectLst/>
            </a:endParaRPr>
          </a:p>
          <a:p>
            <a:r>
              <a:rPr lang="en-CA" sz="2000" dirty="0"/>
              <a:t>Larva</a:t>
            </a:r>
          </a:p>
          <a:p>
            <a:r>
              <a:rPr lang="en-CA" sz="2000" dirty="0"/>
              <a:t>2728 neurons</a:t>
            </a:r>
          </a:p>
          <a:p>
            <a:r>
              <a:rPr lang="en-CA" sz="2000" dirty="0"/>
              <a:t>11437 synapses</a:t>
            </a:r>
          </a:p>
          <a:p>
            <a:r>
              <a:rPr lang="en-CA" sz="1400" dirty="0" err="1"/>
              <a:t>Verasztò</a:t>
            </a:r>
            <a:r>
              <a:rPr lang="en-CA" sz="1400" dirty="0"/>
              <a:t> et al., </a:t>
            </a:r>
            <a:r>
              <a:rPr lang="en-CA" sz="1400" dirty="0" err="1"/>
              <a:t>bioRxiv</a:t>
            </a:r>
            <a:r>
              <a:rPr lang="en-CA" sz="1400" dirty="0"/>
              <a:t> 2020.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95B8E3-1D57-6B40-9C87-4AB8C319A5E1}"/>
              </a:ext>
            </a:extLst>
          </p:cNvPr>
          <p:cNvSpPr txBox="1"/>
          <p:nvPr/>
        </p:nvSpPr>
        <p:spPr>
          <a:xfrm>
            <a:off x="8638890" y="3208500"/>
            <a:ext cx="257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/>
              <a:t>Verasztò</a:t>
            </a:r>
            <a:r>
              <a:rPr lang="en-CA" sz="1600" dirty="0"/>
              <a:t> et al., </a:t>
            </a:r>
            <a:r>
              <a:rPr lang="en-CA" sz="1600" dirty="0" err="1"/>
              <a:t>bioRxiv</a:t>
            </a:r>
            <a:r>
              <a:rPr lang="en-CA" sz="1600" dirty="0"/>
              <a:t> 2020</a:t>
            </a:r>
            <a:r>
              <a:rPr lang="en-CA" dirty="0"/>
              <a:t>.</a:t>
            </a:r>
          </a:p>
        </p:txBody>
      </p:sp>
      <p:pic>
        <p:nvPicPr>
          <p:cNvPr id="1026" name="Picture 2" descr="Whole-animal connectome and cell-type complement of the three-segmented Platynereis  dumerilii larva | bioRxiv">
            <a:extLst>
              <a:ext uri="{FF2B5EF4-FFF2-40B4-BE49-F238E27FC236}">
                <a16:creationId xmlns:a16="http://schemas.microsoft.com/office/drawing/2014/main" id="{107CCFD0-C88A-6A40-EEDD-E477B2BD3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6177" y="906880"/>
            <a:ext cx="1342841" cy="133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100878C-8499-3BEC-1584-F5E82C958F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62" y="0"/>
            <a:ext cx="4341219" cy="3129275"/>
          </a:xfrm>
          <a:prstGeom prst="rect">
            <a:avLst/>
          </a:prstGeom>
        </p:spPr>
      </p:pic>
      <p:pic>
        <p:nvPicPr>
          <p:cNvPr id="1030" name="Picture 6" descr="Platynereis dumerilii - Wikipedia">
            <a:extLst>
              <a:ext uri="{FF2B5EF4-FFF2-40B4-BE49-F238E27FC236}">
                <a16:creationId xmlns:a16="http://schemas.microsoft.com/office/drawing/2014/main" id="{217986CF-806F-A948-A358-07CF4DC4D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66819" y="906880"/>
            <a:ext cx="2492098" cy="13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3B8354F-D1C9-553E-8420-A9104B1299C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439" y="6132388"/>
            <a:ext cx="6843059" cy="4445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299855A-70F7-7710-AD40-7465337FE1E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045" y="3987143"/>
            <a:ext cx="2652986" cy="2748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186817A-C5A3-B37D-323E-53CDD5CB08ED}"/>
              </a:ext>
            </a:extLst>
          </p:cNvPr>
          <p:cNvSpPr txBox="1"/>
          <p:nvPr/>
        </p:nvSpPr>
        <p:spPr>
          <a:xfrm>
            <a:off x="788688" y="4193396"/>
            <a:ext cx="375910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4. Drosophila melanogaster</a:t>
            </a:r>
            <a:r>
              <a:rPr lang="en-CA" sz="2400" dirty="0"/>
              <a:t> </a:t>
            </a:r>
          </a:p>
          <a:p>
            <a:r>
              <a:rPr lang="en-CA" sz="2000" dirty="0"/>
              <a:t>Adult </a:t>
            </a:r>
            <a:r>
              <a:rPr lang="en-CA" sz="2000" dirty="0" err="1"/>
              <a:t>hemibrane</a:t>
            </a:r>
            <a:endParaRPr lang="en-CA" sz="2000" dirty="0"/>
          </a:p>
          <a:p>
            <a:r>
              <a:rPr lang="en-CA" sz="2000" dirty="0"/>
              <a:t>+ 25k neurons</a:t>
            </a:r>
          </a:p>
          <a:p>
            <a:r>
              <a:rPr lang="en-CA" sz="2000" dirty="0"/>
              <a:t>+ 20M synapses</a:t>
            </a:r>
          </a:p>
          <a:p>
            <a:r>
              <a:rPr lang="en-CA" sz="2000" dirty="0"/>
              <a:t>Data available </a:t>
            </a:r>
            <a:r>
              <a:rPr lang="en-CA" sz="2000" dirty="0">
                <a:hlinkClick r:id="rId8"/>
              </a:rPr>
              <a:t>here</a:t>
            </a:r>
            <a:endParaRPr lang="en-CA" sz="2000" dirty="0"/>
          </a:p>
        </p:txBody>
      </p:sp>
      <p:pic>
        <p:nvPicPr>
          <p:cNvPr id="16" name="Picture 2" descr="Drosophila melanogaster / KXCI">
            <a:extLst>
              <a:ext uri="{FF2B5EF4-FFF2-40B4-BE49-F238E27FC236}">
                <a16:creationId xmlns:a16="http://schemas.microsoft.com/office/drawing/2014/main" id="{C2D28B2E-E14F-7E41-9B00-D4D86F862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8870" y="4298526"/>
            <a:ext cx="2492098" cy="13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93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1911BE0-5435-8346-B061-3E6F0CC0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5096" y="399963"/>
            <a:ext cx="6672535" cy="33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71D6CBB-6C09-4AF8-A62C-0AAC05EA3BF7}"/>
              </a:ext>
            </a:extLst>
          </p:cNvPr>
          <p:cNvSpPr txBox="1"/>
          <p:nvPr/>
        </p:nvSpPr>
        <p:spPr>
          <a:xfrm>
            <a:off x="9244360" y="3726673"/>
            <a:ext cx="25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Winding et al., Science 2023</a:t>
            </a:r>
            <a:r>
              <a:rPr lang="en-CA" dirty="0"/>
              <a:t>.</a:t>
            </a:r>
          </a:p>
        </p:txBody>
      </p:sp>
      <p:pic>
        <p:nvPicPr>
          <p:cNvPr id="2052" name="Picture 4" descr="A diagram made of lines and dots in multiple different colours on a white background">
            <a:extLst>
              <a:ext uri="{FF2B5EF4-FFF2-40B4-BE49-F238E27FC236}">
                <a16:creationId xmlns:a16="http://schemas.microsoft.com/office/drawing/2014/main" id="{7BDEEEF8-8A9F-4969-71FD-2894ADAC7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5096" y="3693915"/>
            <a:ext cx="3427758" cy="316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CC0BDAA-A319-D4E6-1406-816799AAEE0B}"/>
              </a:ext>
            </a:extLst>
          </p:cNvPr>
          <p:cNvSpPr txBox="1"/>
          <p:nvPr/>
        </p:nvSpPr>
        <p:spPr>
          <a:xfrm>
            <a:off x="7749386" y="6488668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/>
              <a:t>Naddaf</a:t>
            </a:r>
            <a:r>
              <a:rPr lang="en-CA" sz="1600" dirty="0"/>
              <a:t>, Nature 2023</a:t>
            </a:r>
            <a:r>
              <a:rPr lang="en-CA" dirty="0"/>
              <a:t>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790219-2487-6496-FD19-C346D6FA12EE}"/>
              </a:ext>
            </a:extLst>
          </p:cNvPr>
          <p:cNvSpPr txBox="1"/>
          <p:nvPr/>
        </p:nvSpPr>
        <p:spPr>
          <a:xfrm>
            <a:off x="675050" y="2490281"/>
            <a:ext cx="4021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5. Drosophila melanogaster</a:t>
            </a:r>
          </a:p>
          <a:p>
            <a:r>
              <a:rPr lang="en-CA" sz="2000" dirty="0"/>
              <a:t>Larva </a:t>
            </a:r>
          </a:p>
          <a:p>
            <a:r>
              <a:rPr lang="en-CA" sz="2000" b="0" i="0" dirty="0">
                <a:solidFill>
                  <a:srgbClr val="333333"/>
                </a:solidFill>
                <a:effectLst/>
                <a:latin typeface="PT Serif" panose="020A0603040505020204" pitchFamily="18" charset="77"/>
              </a:rPr>
              <a:t>3016 neurons </a:t>
            </a:r>
          </a:p>
          <a:p>
            <a:r>
              <a:rPr lang="en-CA" sz="2000" b="0" i="0" dirty="0">
                <a:solidFill>
                  <a:srgbClr val="333333"/>
                </a:solidFill>
                <a:effectLst/>
                <a:latin typeface="PT Serif" panose="020A0603040505020204" pitchFamily="18" charset="77"/>
              </a:rPr>
              <a:t>548,000 synapses</a:t>
            </a:r>
          </a:p>
          <a:p>
            <a:r>
              <a:rPr lang="en-CA" sz="1600" dirty="0"/>
              <a:t>Winding et al., Science 2023</a:t>
            </a:r>
          </a:p>
        </p:txBody>
      </p:sp>
    </p:spTree>
    <p:extLst>
      <p:ext uri="{BB962C8B-B14F-4D97-AF65-F5344CB8AC3E}">
        <p14:creationId xmlns:p14="http://schemas.microsoft.com/office/powerpoint/2010/main" val="263415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19B46B-293D-5CDF-CA9C-161A807A0A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980" y="229264"/>
            <a:ext cx="5416451" cy="27667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F01E484-3499-49EE-6F4C-31C35ED849E8}"/>
              </a:ext>
            </a:extLst>
          </p:cNvPr>
          <p:cNvSpPr txBox="1"/>
          <p:nvPr/>
        </p:nvSpPr>
        <p:spPr>
          <a:xfrm>
            <a:off x="652927" y="2459503"/>
            <a:ext cx="5239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/>
              <a:t>6. Drosophila melanogaster</a:t>
            </a:r>
          </a:p>
          <a:p>
            <a:r>
              <a:rPr lang="en-CA" sz="2000"/>
              <a:t>Adult full brain</a:t>
            </a:r>
          </a:p>
          <a:p>
            <a:r>
              <a:rPr lang="en-CA" sz="2000"/>
              <a:t>127,978 neurons</a:t>
            </a:r>
          </a:p>
          <a:p>
            <a:r>
              <a:rPr lang="en-CA" sz="2000"/>
              <a:t>2,613,129 total thresholded connections</a:t>
            </a:r>
          </a:p>
          <a:p>
            <a:r>
              <a:rPr lang="en-CA" sz="1600"/>
              <a:t>Lin, Yang et al., bioRxiv 2024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1D9D02-568F-09E7-3100-9DCE7371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020" y="3576483"/>
            <a:ext cx="4392562" cy="25664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5982D83-B291-B3BE-DE75-A9A49FAA2976}"/>
              </a:ext>
            </a:extLst>
          </p:cNvPr>
          <p:cNvSpPr txBox="1"/>
          <p:nvPr/>
        </p:nvSpPr>
        <p:spPr>
          <a:xfrm>
            <a:off x="8052780" y="6211669"/>
            <a:ext cx="1326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/>
              <a:t>codex.flywire.ai</a:t>
            </a:r>
          </a:p>
          <a:p>
            <a:endParaRPr lang="en-CA" sz="1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B17275-D439-EC9D-B375-D9A0CC33295A}"/>
              </a:ext>
            </a:extLst>
          </p:cNvPr>
          <p:cNvSpPr txBox="1"/>
          <p:nvPr/>
        </p:nvSpPr>
        <p:spPr>
          <a:xfrm>
            <a:off x="8877300" y="2908580"/>
            <a:ext cx="224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/>
              <a:t>Lin, Yang et al., bioRxiv 2024</a:t>
            </a:r>
          </a:p>
          <a:p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117488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0A93354-59F5-F249-BED4-6AACBCE25160}"/>
              </a:ext>
            </a:extLst>
          </p:cNvPr>
          <p:cNvSpPr txBox="1"/>
          <p:nvPr/>
        </p:nvSpPr>
        <p:spPr>
          <a:xfrm>
            <a:off x="1036460" y="3606332"/>
            <a:ext cx="345056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Larva zebrafish brainstem</a:t>
            </a:r>
          </a:p>
          <a:p>
            <a:r>
              <a:rPr lang="en-CA" sz="2000"/>
              <a:t>419 neurons</a:t>
            </a:r>
          </a:p>
          <a:p>
            <a:r>
              <a:rPr lang="en-CA" sz="2000"/>
              <a:t>5,605 connections</a:t>
            </a:r>
          </a:p>
          <a:p>
            <a:r>
              <a:rPr lang="en-CA"/>
              <a:t>Yang et al. Current Biol. 2023 </a:t>
            </a:r>
            <a:endParaRPr lang="en-CA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8C12AB-2FC0-BA4C-99F8-8AFF15780A02}"/>
              </a:ext>
            </a:extLst>
          </p:cNvPr>
          <p:cNvSpPr/>
          <p:nvPr/>
        </p:nvSpPr>
        <p:spPr>
          <a:xfrm>
            <a:off x="636815" y="328746"/>
            <a:ext cx="894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Some incomplete microscopic connectomes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49905AB-162B-2244-851D-8717B59AD13B}"/>
              </a:ext>
            </a:extLst>
          </p:cNvPr>
          <p:cNvSpPr txBox="1"/>
          <p:nvPr/>
        </p:nvSpPr>
        <p:spPr>
          <a:xfrm>
            <a:off x="984377" y="1201661"/>
            <a:ext cx="3880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>
                <a:latin typeface="AdvPSHN"/>
              </a:rPr>
              <a:t>M</a:t>
            </a:r>
            <a:r>
              <a:rPr lang="en-CA" sz="2400" b="1">
                <a:effectLst/>
                <a:latin typeface="AdvPSHN"/>
              </a:rPr>
              <a:t>ouse primary visual cortex </a:t>
            </a:r>
            <a:endParaRPr lang="en-CA" sz="2400" b="1"/>
          </a:p>
          <a:p>
            <a:r>
              <a:rPr lang="en-CA" sz="2000"/>
              <a:t>111 neurons</a:t>
            </a:r>
          </a:p>
          <a:p>
            <a:r>
              <a:rPr lang="en-CA" sz="2000"/>
              <a:t>659 connections</a:t>
            </a:r>
          </a:p>
          <a:p>
            <a:r>
              <a:rPr lang="en-CA"/>
              <a:t>Turner et al. Cell 2022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F15DD6A-1963-2809-E89D-138119B04E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020" y="3660578"/>
            <a:ext cx="2994965" cy="31974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DCACD55-1248-E1C3-631C-75A2A63D6B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984" y="1092869"/>
            <a:ext cx="3726434" cy="368825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986C45F-3960-047F-4F47-AF0C2FBD48DC}"/>
              </a:ext>
            </a:extLst>
          </p:cNvPr>
          <p:cNvSpPr txBox="1"/>
          <p:nvPr/>
        </p:nvSpPr>
        <p:spPr>
          <a:xfrm>
            <a:off x="9231026" y="4781122"/>
            <a:ext cx="1783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/>
              <a:t>Turner et al. Cell 2022</a:t>
            </a:r>
          </a:p>
          <a:p>
            <a:endParaRPr lang="en-CA" sz="14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1109AB-FB7C-EDA5-F8EF-2A32FCBBFDAE}"/>
              </a:ext>
            </a:extLst>
          </p:cNvPr>
          <p:cNvSpPr txBox="1"/>
          <p:nvPr/>
        </p:nvSpPr>
        <p:spPr>
          <a:xfrm>
            <a:off x="7481985" y="6529254"/>
            <a:ext cx="23335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/>
              <a:t>Yang et al. Current Biol. 2023 </a:t>
            </a:r>
          </a:p>
          <a:p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1108372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8425A91-D3D4-2D81-3A27-4AAEC363F6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36182"/>
            <a:ext cx="5319156" cy="217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D152DCE-0F53-8ADB-475C-A8228C501E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977" y="380010"/>
            <a:ext cx="3497346" cy="358803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2589F73-10CE-0DB0-D927-7E8278DA388D}"/>
              </a:ext>
            </a:extLst>
          </p:cNvPr>
          <p:cNvSpPr txBox="1"/>
          <p:nvPr/>
        </p:nvSpPr>
        <p:spPr>
          <a:xfrm>
            <a:off x="917707" y="2767280"/>
            <a:ext cx="4346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1mm</a:t>
            </a:r>
            <a:r>
              <a:rPr lang="en-CA" sz="2400" b="1" baseline="30000"/>
              <a:t>3</a:t>
            </a:r>
            <a:r>
              <a:rPr lang="en-CA" sz="2400" b="1"/>
              <a:t> of human temporal cortex</a:t>
            </a:r>
          </a:p>
          <a:p>
            <a:r>
              <a:rPr lang="en-CA" sz="2000"/>
              <a:t>57,000 cells, including glia</a:t>
            </a:r>
          </a:p>
          <a:p>
            <a:r>
              <a:rPr lang="en-CA" sz="1800">
                <a:solidFill>
                  <a:srgbClr val="211E1E"/>
                </a:solidFill>
                <a:effectLst/>
                <a:latin typeface="AdvTTb278f7d1"/>
              </a:rPr>
              <a:t>150 million synapses a </a:t>
            </a:r>
            <a:endParaRPr lang="en-CA" sz="2000"/>
          </a:p>
          <a:p>
            <a:r>
              <a:rPr lang="en-CA" sz="1800">
                <a:solidFill>
                  <a:srgbClr val="211E1E"/>
                </a:solidFill>
                <a:effectLst/>
                <a:latin typeface="AdvTT56ea2c23.B"/>
              </a:rPr>
              <a:t>Shapson-Coe et al. Science </a:t>
            </a:r>
            <a:r>
              <a:rPr lang="en-CA"/>
              <a:t>2024 </a:t>
            </a:r>
            <a:endParaRPr lang="en-CA" sz="1100"/>
          </a:p>
        </p:txBody>
      </p:sp>
    </p:spTree>
    <p:extLst>
      <p:ext uri="{BB962C8B-B14F-4D97-AF65-F5344CB8AC3E}">
        <p14:creationId xmlns:p14="http://schemas.microsoft.com/office/powerpoint/2010/main" val="407944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99D73B9-848A-B24A-A664-EA54974D55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510" y="913521"/>
            <a:ext cx="2704109" cy="215114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ED620A0-33D7-6E48-839D-98225E6AB388}"/>
              </a:ext>
            </a:extLst>
          </p:cNvPr>
          <p:cNvSpPr txBox="1"/>
          <p:nvPr/>
        </p:nvSpPr>
        <p:spPr>
          <a:xfrm>
            <a:off x="994156" y="1133164"/>
            <a:ext cx="283635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Mouse connectomes</a:t>
            </a:r>
          </a:p>
          <a:p>
            <a:r>
              <a:rPr lang="en-CA" sz="2000"/>
              <a:t>295 brain regions</a:t>
            </a:r>
          </a:p>
          <a:p>
            <a:r>
              <a:rPr lang="en-CA" sz="1600"/>
              <a:t>Oh et al. Nature 2014.</a:t>
            </a:r>
          </a:p>
          <a:p>
            <a:r>
              <a:rPr lang="en-CA" sz="1600"/>
              <a:t>connectivity.brain-map.org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D866F9-6E6A-664B-B42A-4602494A15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510" y="1732461"/>
            <a:ext cx="1752452" cy="293240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A88F5A1-AF0B-534E-AD34-EAB30B202EB8}"/>
              </a:ext>
            </a:extLst>
          </p:cNvPr>
          <p:cNvSpPr txBox="1"/>
          <p:nvPr/>
        </p:nvSpPr>
        <p:spPr>
          <a:xfrm>
            <a:off x="7529620" y="2229168"/>
            <a:ext cx="24071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Larval zebrafish</a:t>
            </a:r>
          </a:p>
          <a:p>
            <a:r>
              <a:rPr lang="en-CA" sz="2000"/>
              <a:t>&gt;4000 labels neurons</a:t>
            </a:r>
          </a:p>
          <a:p>
            <a:r>
              <a:rPr lang="en-CA" sz="2000"/>
              <a:t>72 brain regions</a:t>
            </a:r>
          </a:p>
          <a:p>
            <a:r>
              <a:rPr lang="en-CA" sz="1600"/>
              <a:t>Kunst et al. Neuron 2019.</a:t>
            </a:r>
          </a:p>
          <a:p>
            <a:r>
              <a:rPr lang="en-CA" sz="1600"/>
              <a:t>mapzebrain.org</a:t>
            </a:r>
          </a:p>
          <a:p>
            <a:endParaRPr lang="en-CA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8EE7C2-C2BC-FF48-B54E-67243A276C56}"/>
              </a:ext>
            </a:extLst>
          </p:cNvPr>
          <p:cNvSpPr/>
          <p:nvPr/>
        </p:nvSpPr>
        <p:spPr>
          <a:xfrm>
            <a:off x="636815" y="328746"/>
            <a:ext cx="5295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Mesoscopic connectomes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B9A7F1E-161C-394E-8A7E-F9F4369EBD41}"/>
              </a:ext>
            </a:extLst>
          </p:cNvPr>
          <p:cNvSpPr txBox="1"/>
          <p:nvPr/>
        </p:nvSpPr>
        <p:spPr>
          <a:xfrm>
            <a:off x="947882" y="5591423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/>
              <a:t>Cat, macaque, human …</a:t>
            </a:r>
            <a:endParaRPr lang="en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271710-8C59-AD4D-8D8B-A1E85F8735C9}"/>
              </a:ext>
            </a:extLst>
          </p:cNvPr>
          <p:cNvSpPr txBox="1"/>
          <p:nvPr/>
        </p:nvSpPr>
        <p:spPr>
          <a:xfrm>
            <a:off x="3798714" y="5537767"/>
            <a:ext cx="6232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Online resources:</a:t>
            </a:r>
            <a:br>
              <a:rPr lang="en-CA"/>
            </a:br>
            <a:r>
              <a:rPr lang="en-CA" sz="1600">
                <a:latin typeface="Courier" pitchFamily="2" charset="0"/>
              </a:rPr>
              <a:t>github.com/faskowit/brain-networks-across-the-web</a:t>
            </a:r>
          </a:p>
          <a:p>
            <a:r>
              <a:rPr lang="en-CA" sz="1600">
                <a:latin typeface="Courier" pitchFamily="2" charset="0"/>
              </a:rPr>
              <a:t>neurodata.io/project/connectomes</a:t>
            </a:r>
          </a:p>
          <a:p>
            <a:r>
              <a:rPr lang="en-CA" sz="1600">
                <a:latin typeface="Courier" pitchFamily="2" charset="0"/>
              </a:rPr>
              <a:t>networks.skewed.de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19682C4-AEEF-DBBA-B5D3-C79AF23F7CFA}"/>
              </a:ext>
            </a:extLst>
          </p:cNvPr>
          <p:cNvSpPr txBox="1"/>
          <p:nvPr/>
        </p:nvSpPr>
        <p:spPr>
          <a:xfrm>
            <a:off x="7350631" y="5353101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https://www.marmosetbrain.org/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140DDD-38EE-4A13-2F8B-EA759C36FE02}"/>
              </a:ext>
            </a:extLst>
          </p:cNvPr>
          <p:cNvSpPr txBox="1"/>
          <p:nvPr/>
        </p:nvSpPr>
        <p:spPr>
          <a:xfrm>
            <a:off x="1776196" y="3516388"/>
            <a:ext cx="3016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Marmoset cortex</a:t>
            </a:r>
          </a:p>
          <a:p>
            <a:r>
              <a:rPr lang="en-CA" sz="2000" b="0" i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1,968,388 </a:t>
            </a:r>
            <a:r>
              <a:rPr lang="en-CA" sz="2000"/>
              <a:t>labeled neurons</a:t>
            </a:r>
          </a:p>
          <a:p>
            <a:r>
              <a:rPr lang="en-CA" sz="2000"/>
              <a:t>116 cortical areas</a:t>
            </a:r>
          </a:p>
          <a:p>
            <a:r>
              <a:rPr lang="en-CA" sz="1600">
                <a:highlight>
                  <a:srgbClr val="FFFFFF"/>
                </a:highlight>
              </a:rPr>
              <a:t>Majka et al. Nat. Commun. 2020</a:t>
            </a:r>
            <a:r>
              <a:rPr lang="en-CA" sz="1600"/>
              <a:t>.</a:t>
            </a:r>
          </a:p>
          <a:p>
            <a:r>
              <a:rPr lang="en-CA" sz="1600"/>
              <a:t>marmosetbrain.org</a:t>
            </a:r>
            <a:endParaRPr lang="en-CA" sz="240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817DB26-4ADC-75C8-2D85-4AAA4D9763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370" y="3298279"/>
            <a:ext cx="2144467" cy="22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9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318D-0824-E644-8664-21CE50CE8A46}"/>
              </a:ext>
            </a:extLst>
          </p:cNvPr>
          <p:cNvSpPr/>
          <p:nvPr/>
        </p:nvSpPr>
        <p:spPr>
          <a:xfrm>
            <a:off x="556048" y="255327"/>
            <a:ext cx="11458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First fundamental concepts: density and sparsity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804BCF-94F4-5845-A24F-D76555018F8D}"/>
              </a:ext>
            </a:extLst>
          </p:cNvPr>
          <p:cNvSpPr txBox="1"/>
          <p:nvPr/>
        </p:nvSpPr>
        <p:spPr>
          <a:xfrm>
            <a:off x="2067505" y="1554411"/>
            <a:ext cx="130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Low density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23435C6-646A-1B41-9AD5-F7CFDC5A5CA0}"/>
              </a:ext>
            </a:extLst>
          </p:cNvPr>
          <p:cNvSpPr txBox="1"/>
          <p:nvPr/>
        </p:nvSpPr>
        <p:spPr>
          <a:xfrm>
            <a:off x="7608243" y="1554411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 density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2D82BED-5BF0-DE01-D12F-195F38D8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9" t="30107" r="18646" b="32617"/>
          <a:stretch/>
        </p:blipFill>
        <p:spPr>
          <a:xfrm>
            <a:off x="1106430" y="2007569"/>
            <a:ext cx="3748034" cy="305482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B2889CB-5B6C-0A54-79AF-2794FC1FF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42" t="28531" r="16604" b="30179"/>
          <a:stretch/>
        </p:blipFill>
        <p:spPr>
          <a:xfrm>
            <a:off x="6643688" y="1994034"/>
            <a:ext cx="3553350" cy="305482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C804745-2529-6B21-E8CD-23BF6C89CCE8}"/>
              </a:ext>
            </a:extLst>
          </p:cNvPr>
          <p:cNvSpPr txBox="1"/>
          <p:nvPr/>
        </p:nvSpPr>
        <p:spPr>
          <a:xfrm>
            <a:off x="1995274" y="5118923"/>
            <a:ext cx="1448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Sparse graph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8144841-1BE5-60EE-9939-BD8AFECEA3AE}"/>
              </a:ext>
            </a:extLst>
          </p:cNvPr>
          <p:cNvSpPr txBox="1"/>
          <p:nvPr/>
        </p:nvSpPr>
        <p:spPr>
          <a:xfrm>
            <a:off x="7575350" y="5062393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Dense graph</a:t>
            </a:r>
          </a:p>
        </p:txBody>
      </p:sp>
    </p:spTree>
    <p:extLst>
      <p:ext uri="{BB962C8B-B14F-4D97-AF65-F5344CB8AC3E}">
        <p14:creationId xmlns:p14="http://schemas.microsoft.com/office/powerpoint/2010/main" val="344342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473A15-AF91-8F81-3591-9F7952ACF8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1380" y="1088067"/>
            <a:ext cx="6032537" cy="17792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59F699-354A-E27A-A931-0EDCF7108D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755" y="1085312"/>
            <a:ext cx="4680661" cy="14262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B6F419-FA13-864A-22C5-9281FDA3D3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518" y="2867298"/>
            <a:ext cx="5014506" cy="14791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3CF14A-9FC3-B1C3-B2E0-83D1A713246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134" y="4702150"/>
            <a:ext cx="4733262" cy="15340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796103-6E1E-6910-4407-645E6FD30060}"/>
              </a:ext>
            </a:extLst>
          </p:cNvPr>
          <p:cNvSpPr/>
          <p:nvPr/>
        </p:nvSpPr>
        <p:spPr>
          <a:xfrm>
            <a:off x="556048" y="255327"/>
            <a:ext cx="11458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First fundamental concepts: density and sparsity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A44A5FB-668B-9FA8-1B91-C7859EB11F44}"/>
              </a:ext>
            </a:extLst>
          </p:cNvPr>
          <p:cNvCxnSpPr/>
          <p:nvPr/>
        </p:nvCxnSpPr>
        <p:spPr>
          <a:xfrm>
            <a:off x="814388" y="3336131"/>
            <a:ext cx="2593181" cy="297180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7E1BAA8-E7C6-3B5C-942D-DE327BB6B0D5}"/>
              </a:ext>
            </a:extLst>
          </p:cNvPr>
          <p:cNvSpPr txBox="1"/>
          <p:nvPr/>
        </p:nvSpPr>
        <p:spPr>
          <a:xfrm rot="2965775">
            <a:off x="1375649" y="4517483"/>
            <a:ext cx="187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Increasing density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BCEE2E7-2942-BA51-77E1-B6458CE3EAD9}"/>
              </a:ext>
            </a:extLst>
          </p:cNvPr>
          <p:cNvCxnSpPr>
            <a:cxnSpLocks/>
          </p:cNvCxnSpPr>
          <p:nvPr/>
        </p:nvCxnSpPr>
        <p:spPr>
          <a:xfrm flipH="1" flipV="1">
            <a:off x="277035" y="3850587"/>
            <a:ext cx="2551483" cy="288680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1D2468F-4B56-FEAE-EB6D-F9614C22990E}"/>
              </a:ext>
            </a:extLst>
          </p:cNvPr>
          <p:cNvSpPr txBox="1"/>
          <p:nvPr/>
        </p:nvSpPr>
        <p:spPr>
          <a:xfrm rot="2922165">
            <a:off x="776948" y="4986317"/>
            <a:ext cx="191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Increasing sparsity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1E1E134-DB3C-F0A6-85DF-EA35BD060FF1}"/>
              </a:ext>
            </a:extLst>
          </p:cNvPr>
          <p:cNvSpPr txBox="1"/>
          <p:nvPr/>
        </p:nvSpPr>
        <p:spPr>
          <a:xfrm>
            <a:off x="5748893" y="3091833"/>
            <a:ext cx="473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= Connection probability = 1-Sparsity</a:t>
            </a:r>
          </a:p>
        </p:txBody>
      </p:sp>
    </p:spTree>
    <p:extLst>
      <p:ext uri="{BB962C8B-B14F-4D97-AF65-F5344CB8AC3E}">
        <p14:creationId xmlns:p14="http://schemas.microsoft.com/office/powerpoint/2010/main" val="107494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071A6-8EE4-B34E-E1A4-BC88A6AD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>
                <a:solidFill>
                  <a:srgbClr val="30509F"/>
                </a:solidFill>
                <a:latin typeface="Raleway" pitchFamily="2" charset="77"/>
              </a:rPr>
              <a:t>Outline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767E3D-8845-222D-C639-396ED5FBF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28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CA" sz="2600" dirty="0"/>
              <a:t>Graphs</a:t>
            </a:r>
          </a:p>
          <a:p>
            <a:r>
              <a:rPr lang="en-CA" sz="2600" dirty="0"/>
              <a:t>Connectomes</a:t>
            </a:r>
          </a:p>
          <a:p>
            <a:r>
              <a:rPr lang="en-CA" sz="2600" dirty="0"/>
              <a:t>Key properties of connectomes</a:t>
            </a:r>
          </a:p>
          <a:p>
            <a:pPr lvl="1"/>
            <a:r>
              <a:rPr lang="en-CA" sz="2200" dirty="0"/>
              <a:t>Density</a:t>
            </a:r>
          </a:p>
          <a:p>
            <a:pPr lvl="1"/>
            <a:r>
              <a:rPr lang="en-CA" sz="2200" dirty="0"/>
              <a:t>Clustering</a:t>
            </a:r>
          </a:p>
          <a:p>
            <a:pPr lvl="1"/>
            <a:r>
              <a:rPr lang="en-CA" sz="2200" dirty="0"/>
              <a:t>Path distance</a:t>
            </a:r>
          </a:p>
          <a:p>
            <a:pPr lvl="1"/>
            <a:r>
              <a:rPr lang="en-CA" sz="2200" dirty="0"/>
              <a:t>Small world</a:t>
            </a:r>
          </a:p>
          <a:p>
            <a:pPr lvl="1"/>
            <a:r>
              <a:rPr lang="en-CA" sz="2200" dirty="0"/>
              <a:t>Degree</a:t>
            </a:r>
          </a:p>
          <a:p>
            <a:pPr lvl="1"/>
            <a:r>
              <a:rPr lang="en-CA" sz="2200" dirty="0"/>
              <a:t>Motifs</a:t>
            </a:r>
          </a:p>
          <a:p>
            <a:pPr lvl="1"/>
            <a:r>
              <a:rPr lang="en-CA" sz="2200" dirty="0"/>
              <a:t>Rich-club</a:t>
            </a:r>
          </a:p>
          <a:p>
            <a:pPr lvl="1"/>
            <a:r>
              <a:rPr lang="en-CA" sz="2200" dirty="0"/>
              <a:t>Modules</a:t>
            </a:r>
          </a:p>
          <a:p>
            <a:pPr lvl="1"/>
            <a:r>
              <a:rPr lang="en-CA" sz="2200" dirty="0"/>
              <a:t>Low rank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560B9A-7E78-724F-E0F0-027915B311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558" y="4130333"/>
            <a:ext cx="7772400" cy="17382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F98F48B-E9DE-8ECC-75BA-05350721270D}"/>
              </a:ext>
            </a:extLst>
          </p:cNvPr>
          <p:cNvSpPr txBox="1"/>
          <p:nvPr/>
        </p:nvSpPr>
        <p:spPr>
          <a:xfrm>
            <a:off x="9456127" y="5943600"/>
            <a:ext cx="2471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Lynn &amp; Bassett, Nat. Rev. Phys. 2019.</a:t>
            </a:r>
          </a:p>
        </p:txBody>
      </p:sp>
    </p:spTree>
    <p:extLst>
      <p:ext uri="{BB962C8B-B14F-4D97-AF65-F5344CB8AC3E}">
        <p14:creationId xmlns:p14="http://schemas.microsoft.com/office/powerpoint/2010/main" val="1120268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318D-0824-E644-8664-21CE50CE8A46}"/>
              </a:ext>
            </a:extLst>
          </p:cNvPr>
          <p:cNvSpPr/>
          <p:nvPr/>
        </p:nvSpPr>
        <p:spPr>
          <a:xfrm>
            <a:off x="556048" y="255327"/>
            <a:ext cx="11458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First fundamental concepts: density and sparsity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A2CC612-C6E7-CCCF-2ED6-8891FEE0ED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1113" y="3137413"/>
            <a:ext cx="9629774" cy="107462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8C6881E-850A-0AE6-44BA-9F043789B6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1113" y="4212035"/>
            <a:ext cx="9629774" cy="5143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18E1C7A-6EE0-4932-17E7-5E96D83F243C}"/>
              </a:ext>
            </a:extLst>
          </p:cNvPr>
          <p:cNvSpPr txBox="1"/>
          <p:nvPr/>
        </p:nvSpPr>
        <p:spPr>
          <a:xfrm>
            <a:off x="8728797" y="4726385"/>
            <a:ext cx="2246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Adapted from Li, Yang et al. 2024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A92B0B-0CCB-8B18-A9E7-601D6FCE215F}"/>
              </a:ext>
            </a:extLst>
          </p:cNvPr>
          <p:cNvSpPr txBox="1"/>
          <p:nvPr/>
        </p:nvSpPr>
        <p:spPr>
          <a:xfrm>
            <a:off x="1584721" y="1560781"/>
            <a:ext cx="9022558" cy="707886"/>
          </a:xfrm>
          <a:prstGeom prst="rect">
            <a:avLst/>
          </a:prstGeom>
          <a:noFill/>
          <a:ln w="38100" cap="rnd">
            <a:solidFill>
              <a:srgbClr val="FE7948"/>
            </a:solidFill>
            <a:round/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Connectomes at the microscopic level are typically sparse, with relatively few synaptic connections among the vast number of potential neuronal connections.</a:t>
            </a:r>
          </a:p>
        </p:txBody>
      </p:sp>
    </p:spTree>
    <p:extLst>
      <p:ext uri="{BB962C8B-B14F-4D97-AF65-F5344CB8AC3E}">
        <p14:creationId xmlns:p14="http://schemas.microsoft.com/office/powerpoint/2010/main" val="3862908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318D-0824-E644-8664-21CE50CE8A46}"/>
              </a:ext>
            </a:extLst>
          </p:cNvPr>
          <p:cNvSpPr/>
          <p:nvPr/>
        </p:nvSpPr>
        <p:spPr>
          <a:xfrm>
            <a:off x="556048" y="255327"/>
            <a:ext cx="11458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Second fundamental concept: clustering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23435C6-646A-1B41-9AD5-F7CFDC5A5CA0}"/>
              </a:ext>
            </a:extLst>
          </p:cNvPr>
          <p:cNvSpPr txBox="1"/>
          <p:nvPr/>
        </p:nvSpPr>
        <p:spPr>
          <a:xfrm>
            <a:off x="556048" y="1768700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Unclustered graphs: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4283F1-125B-76F2-DCE5-0C639B76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143" y="3830213"/>
            <a:ext cx="3837986" cy="29087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AD6F48-DDE7-D978-7092-55E2DB9DB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831" y="987934"/>
            <a:ext cx="3619634" cy="274330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2ADFD-55F2-6F09-BE19-E6C0D6939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143" y="957016"/>
            <a:ext cx="3837986" cy="29087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76C2221-0BDC-D26F-213E-5098C06AC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337" y="4050658"/>
            <a:ext cx="3385180" cy="256561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AA0EC08-E70F-26E7-0BD9-C4CD2E870A91}"/>
              </a:ext>
            </a:extLst>
          </p:cNvPr>
          <p:cNvSpPr txBox="1"/>
          <p:nvPr/>
        </p:nvSpPr>
        <p:spPr>
          <a:xfrm>
            <a:off x="724355" y="4904634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Clustered graphs:</a:t>
            </a:r>
          </a:p>
        </p:txBody>
      </p:sp>
    </p:spTree>
    <p:extLst>
      <p:ext uri="{BB962C8B-B14F-4D97-AF65-F5344CB8AC3E}">
        <p14:creationId xmlns:p14="http://schemas.microsoft.com/office/powerpoint/2010/main" val="484292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409F5B0-B1C3-EBB8-EDCE-8FE962115C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006" y="1186960"/>
            <a:ext cx="6338777" cy="74294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F0BDAA4-DE28-A967-22E7-1ABC11F4D6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378" y="2678199"/>
            <a:ext cx="4577573" cy="14211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3321EB-9A93-78AE-35C1-31C3ACA62C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356" y="2678199"/>
            <a:ext cx="4871224" cy="15016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E2FBEE-3AB8-2D94-7EB1-5EA8B54756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0388" y="4514306"/>
            <a:ext cx="4871224" cy="14339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2102C5-30B7-0823-8A73-B54A22A2717C}"/>
              </a:ext>
            </a:extLst>
          </p:cNvPr>
          <p:cNvSpPr txBox="1"/>
          <p:nvPr/>
        </p:nvSpPr>
        <p:spPr>
          <a:xfrm>
            <a:off x="5469841" y="1929909"/>
            <a:ext cx="6338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 the probability that for three nodes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α, β </a:t>
            </a:r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γ, </a:t>
            </a:r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that nodes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</a:t>
            </a:r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connected and nodes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</a:t>
            </a:r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 </a:t>
            </a:r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connected (regardless of directionality), nodes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 </a:t>
            </a:r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connected</a:t>
            </a:r>
          </a:p>
          <a:p>
            <a:endParaRPr lang="en-CA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fr-CA" dirty="0">
                <a:solidFill>
                  <a:srgbClr val="FF0000"/>
                </a:solidFill>
              </a:rPr>
              <a:t>Pr[</a:t>
            </a:r>
            <a:r>
              <a:rPr lang="el-GR" dirty="0" err="1">
                <a:solidFill>
                  <a:srgbClr val="FF0000"/>
                </a:solidFill>
              </a:rPr>
              <a:t>β∼γ|α∼β∧α∼γ</a:t>
            </a:r>
            <a:r>
              <a:rPr lang="el-GR" dirty="0">
                <a:solidFill>
                  <a:srgbClr val="FF0000"/>
                </a:solidFill>
              </a:rPr>
              <a:t>] </a:t>
            </a:r>
          </a:p>
          <a:p>
            <a:endParaRPr lang="en-CA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4C6993B-8610-67AA-C8CE-54A01C8D2F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0081" y="2873060"/>
            <a:ext cx="1563081" cy="98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0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BD7D1B-E5F0-740A-1D31-12CB550726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27"/>
          <a:stretch/>
        </p:blipFill>
        <p:spPr>
          <a:xfrm>
            <a:off x="1281113" y="4150706"/>
            <a:ext cx="9629774" cy="92464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F49AD7-E6D8-8EA8-B97D-7907E4F64B5C}"/>
              </a:ext>
            </a:extLst>
          </p:cNvPr>
          <p:cNvSpPr txBox="1"/>
          <p:nvPr/>
        </p:nvSpPr>
        <p:spPr>
          <a:xfrm>
            <a:off x="8178337" y="1853395"/>
            <a:ext cx="2661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Watts &amp; Strogatz. Nature 1998</a:t>
            </a:r>
            <a:endParaRPr lang="en-US" sz="1200" dirty="0"/>
          </a:p>
          <a:p>
            <a:pPr algn="r"/>
            <a:r>
              <a:rPr lang="fr-CA" sz="1200" b="0" i="0" dirty="0" err="1">
                <a:solidFill>
                  <a:srgbClr val="222222"/>
                </a:solidFill>
                <a:effectLst/>
              </a:rPr>
              <a:t>Varshney</a:t>
            </a:r>
            <a:r>
              <a:rPr lang="fr-CA" sz="1200" b="0" i="0" dirty="0">
                <a:solidFill>
                  <a:srgbClr val="222222"/>
                </a:solidFill>
                <a:effectLst/>
              </a:rPr>
              <a:t> et al. </a:t>
            </a:r>
            <a:r>
              <a:rPr lang="fr-CA" sz="1200" b="0" i="0" dirty="0" err="1">
                <a:solidFill>
                  <a:srgbClr val="202124"/>
                </a:solidFill>
                <a:effectLst/>
              </a:rPr>
              <a:t>PLoS</a:t>
            </a:r>
            <a:r>
              <a:rPr lang="fr-CA" sz="1200" b="0" i="0" dirty="0">
                <a:solidFill>
                  <a:srgbClr val="202124"/>
                </a:solidFill>
                <a:effectLst/>
              </a:rPr>
              <a:t> Comput. Biol. 2011</a:t>
            </a:r>
          </a:p>
          <a:p>
            <a:pPr algn="r"/>
            <a:r>
              <a:rPr lang="fr-CA" sz="1200" b="0" i="0" dirty="0">
                <a:solidFill>
                  <a:srgbClr val="222222"/>
                </a:solidFill>
                <a:effectLst/>
              </a:rPr>
              <a:t>Van den </a:t>
            </a:r>
            <a:r>
              <a:rPr lang="fr-CA" sz="1200" b="0" i="0" dirty="0" err="1">
                <a:solidFill>
                  <a:srgbClr val="222222"/>
                </a:solidFill>
                <a:effectLst/>
              </a:rPr>
              <a:t>Heuvel</a:t>
            </a:r>
            <a:r>
              <a:rPr lang="fr-CA" sz="1200" dirty="0">
                <a:solidFill>
                  <a:srgbClr val="222222"/>
                </a:solidFill>
              </a:rPr>
              <a:t> et al. </a:t>
            </a:r>
            <a:r>
              <a:rPr lang="fr-CA" sz="1200" dirty="0" err="1">
                <a:solidFill>
                  <a:srgbClr val="222222"/>
                </a:solidFill>
              </a:rPr>
              <a:t>TiCS</a:t>
            </a:r>
            <a:r>
              <a:rPr lang="fr-CA" sz="1200" dirty="0">
                <a:solidFill>
                  <a:srgbClr val="222222"/>
                </a:solidFill>
              </a:rPr>
              <a:t> </a:t>
            </a:r>
            <a:r>
              <a:rPr lang="fr-CA" sz="1200" b="0" i="0" dirty="0">
                <a:solidFill>
                  <a:srgbClr val="222222"/>
                </a:solidFill>
                <a:effectLst/>
              </a:rPr>
              <a:t>2016</a:t>
            </a:r>
            <a:endParaRPr lang="fr-CA" sz="1200" b="0" i="0" dirty="0">
              <a:solidFill>
                <a:srgbClr val="202124"/>
              </a:solidFill>
              <a:effectLst/>
            </a:endParaRPr>
          </a:p>
          <a:p>
            <a:pPr algn="r"/>
            <a:r>
              <a:rPr lang="en-US" sz="1200" dirty="0" err="1"/>
              <a:t>Verasztò</a:t>
            </a:r>
            <a:r>
              <a:rPr lang="en-US" sz="1200" dirty="0"/>
              <a:t> et al., </a:t>
            </a:r>
            <a:r>
              <a:rPr lang="en-US" sz="1200" dirty="0" err="1"/>
              <a:t>bioRxiv</a:t>
            </a:r>
            <a:r>
              <a:rPr lang="en-US" sz="1200" dirty="0"/>
              <a:t> 2020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B6690F-6695-8F38-E8BF-CACEFB4074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1113" y="3137413"/>
            <a:ext cx="9629774" cy="10746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70E00-198D-822E-AFE5-92AFE0545E36}"/>
              </a:ext>
            </a:extLst>
          </p:cNvPr>
          <p:cNvSpPr txBox="1"/>
          <p:nvPr/>
        </p:nvSpPr>
        <p:spPr>
          <a:xfrm>
            <a:off x="8750229" y="4981703"/>
            <a:ext cx="2246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Adapted from Li, Yang et al. 2024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DCB81CC-6EA4-C778-50A8-C1C8C873D5CF}"/>
              </a:ext>
            </a:extLst>
          </p:cNvPr>
          <p:cNvSpPr txBox="1"/>
          <p:nvPr/>
        </p:nvSpPr>
        <p:spPr>
          <a:xfrm>
            <a:off x="1352550" y="1453285"/>
            <a:ext cx="9486900" cy="400110"/>
          </a:xfrm>
          <a:prstGeom prst="rect">
            <a:avLst/>
          </a:prstGeom>
          <a:noFill/>
          <a:ln w="38100" cap="rnd">
            <a:solidFill>
              <a:srgbClr val="FE7948"/>
            </a:solidFill>
            <a:round/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Connectomes at the microscopic and mesoscopic levels typically exhibit high clustering</a:t>
            </a:r>
          </a:p>
        </p:txBody>
      </p:sp>
    </p:spTree>
    <p:extLst>
      <p:ext uri="{BB962C8B-B14F-4D97-AF65-F5344CB8AC3E}">
        <p14:creationId xmlns:p14="http://schemas.microsoft.com/office/powerpoint/2010/main" val="2384494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9BA7B02-56A8-2BFB-CEC9-708CB329EB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54" y="1152909"/>
            <a:ext cx="7772400" cy="24106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066138F-DD41-363E-FCD9-FC833AA808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8117" y="3902818"/>
            <a:ext cx="6604591" cy="26893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8E1075A-AB7B-B22E-D577-D8473A88EC20}"/>
              </a:ext>
            </a:extLst>
          </p:cNvPr>
          <p:cNvSpPr txBox="1"/>
          <p:nvPr/>
        </p:nvSpPr>
        <p:spPr>
          <a:xfrm>
            <a:off x="637954" y="265814"/>
            <a:ext cx="1117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>
                <a:solidFill>
                  <a:srgbClr val="2151A5"/>
                </a:solidFill>
              </a:rPr>
              <a:t>Third fundamental concept: Shortest path length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9B9955F-216C-2D48-5118-EA2AC9E33A13}"/>
              </a:ext>
            </a:extLst>
          </p:cNvPr>
          <p:cNvGrpSpPr/>
          <p:nvPr/>
        </p:nvGrpSpPr>
        <p:grpSpPr>
          <a:xfrm>
            <a:off x="3007626" y="3639969"/>
            <a:ext cx="7305572" cy="2952217"/>
            <a:chOff x="1946031" y="2894831"/>
            <a:chExt cx="8829905" cy="370784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89238CCC-45CE-839A-620C-D3265A210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187" t="27459" r="15490" b="30476"/>
            <a:stretch/>
          </p:blipFill>
          <p:spPr>
            <a:xfrm>
              <a:off x="1946031" y="2894831"/>
              <a:ext cx="4449411" cy="3707842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6A3FF72-5B41-10A4-E4F0-5E7478F53A6F}"/>
                </a:ext>
              </a:extLst>
            </p:cNvPr>
            <p:cNvSpPr txBox="1"/>
            <p:nvPr/>
          </p:nvSpPr>
          <p:spPr>
            <a:xfrm>
              <a:off x="6837107" y="3787560"/>
              <a:ext cx="3938829" cy="1082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/>
                <a:t>Distance between 1 and 3 = 1</a:t>
              </a:r>
            </a:p>
            <a:p>
              <a:endParaRPr lang="en-CA"/>
            </a:p>
            <a:p>
              <a:r>
                <a:rPr lang="en-CA" sz="1600"/>
                <a:t>Distance between 1 and 4 =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44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9C539221-B39D-D848-7720-AB809B21A1B1}"/>
              </a:ext>
            </a:extLst>
          </p:cNvPr>
          <p:cNvSpPr txBox="1"/>
          <p:nvPr/>
        </p:nvSpPr>
        <p:spPr>
          <a:xfrm>
            <a:off x="1481912" y="1264224"/>
            <a:ext cx="9486900" cy="707886"/>
          </a:xfrm>
          <a:prstGeom prst="rect">
            <a:avLst/>
          </a:prstGeom>
          <a:noFill/>
          <a:ln w="38100" cap="rnd">
            <a:solidFill>
              <a:srgbClr val="FE7948"/>
            </a:solidFill>
            <a:round/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Connectomes at the microscopic and mesoscopic levels typically exhibit low average shortest path length, resulting in high global communication efficiency.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E4BEF7-D047-BEE3-1ADE-7AA506B5A1F8}"/>
              </a:ext>
            </a:extLst>
          </p:cNvPr>
          <p:cNvSpPr txBox="1"/>
          <p:nvPr/>
        </p:nvSpPr>
        <p:spPr>
          <a:xfrm>
            <a:off x="7500938" y="2023529"/>
            <a:ext cx="34678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dirty="0"/>
              <a:t>Watts &amp; </a:t>
            </a:r>
            <a:r>
              <a:rPr lang="fr-FR" sz="1400" dirty="0" err="1"/>
              <a:t>Strogatz</a:t>
            </a:r>
            <a:r>
              <a:rPr lang="fr-FR" sz="1400" dirty="0"/>
              <a:t>, Nature 1998.</a:t>
            </a:r>
          </a:p>
          <a:p>
            <a:pPr algn="r"/>
            <a:r>
              <a:rPr lang="fr-FR" sz="1400" dirty="0" err="1"/>
              <a:t>Bullmore</a:t>
            </a:r>
            <a:r>
              <a:rPr lang="fr-FR" sz="1400" dirty="0"/>
              <a:t> &amp; </a:t>
            </a:r>
            <a:r>
              <a:rPr lang="fr-FR" sz="1400" dirty="0" err="1"/>
              <a:t>Sporns</a:t>
            </a:r>
            <a:r>
              <a:rPr lang="fr-FR" sz="1400" dirty="0"/>
              <a:t>, Nat. </a:t>
            </a:r>
            <a:r>
              <a:rPr lang="fr-FR" sz="1400" dirty="0" err="1"/>
              <a:t>Rev</a:t>
            </a:r>
            <a:r>
              <a:rPr lang="fr-FR" sz="1400" dirty="0"/>
              <a:t>. </a:t>
            </a:r>
            <a:r>
              <a:rPr lang="fr-FR" sz="1400" dirty="0" err="1"/>
              <a:t>Neurosci</a:t>
            </a:r>
            <a:r>
              <a:rPr lang="fr-FR" sz="1400" dirty="0"/>
              <a:t>. 2009.</a:t>
            </a:r>
          </a:p>
          <a:p>
            <a:pPr algn="r"/>
            <a:r>
              <a:rPr lang="fr-FR" sz="1400" dirty="0" err="1"/>
              <a:t>Bassett</a:t>
            </a:r>
            <a:r>
              <a:rPr lang="fr-FR" sz="1400" dirty="0"/>
              <a:t> &amp; </a:t>
            </a:r>
            <a:r>
              <a:rPr lang="fr-FR" sz="1400" dirty="0" err="1"/>
              <a:t>Bullmore</a:t>
            </a:r>
            <a:r>
              <a:rPr lang="fr-FR" sz="1400" dirty="0"/>
              <a:t>, The </a:t>
            </a:r>
            <a:r>
              <a:rPr lang="fr-FR" sz="1400" dirty="0" err="1"/>
              <a:t>Neuroscientist</a:t>
            </a:r>
            <a:r>
              <a:rPr lang="fr-FR" sz="1400" dirty="0"/>
              <a:t> 2016.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C3FDACB-1F30-0BCE-00EB-57E9635379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263" y="3429000"/>
            <a:ext cx="3886199" cy="28523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D2F0E5-B40E-5D43-CCDC-889483DFCD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031" y="5386299"/>
            <a:ext cx="850772" cy="58366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A12499C-0E54-387B-0C59-7C9D1575F3A2}"/>
              </a:ext>
            </a:extLst>
          </p:cNvPr>
          <p:cNvSpPr txBox="1"/>
          <p:nvPr/>
        </p:nvSpPr>
        <p:spPr>
          <a:xfrm>
            <a:off x="8318031" y="6004313"/>
            <a:ext cx="1343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Li, Yang et al. 2024</a:t>
            </a:r>
          </a:p>
        </p:txBody>
      </p:sp>
    </p:spTree>
    <p:extLst>
      <p:ext uri="{BB962C8B-B14F-4D97-AF65-F5344CB8AC3E}">
        <p14:creationId xmlns:p14="http://schemas.microsoft.com/office/powerpoint/2010/main" val="34397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C429253-8A4E-EF45-8DBE-19B32B5AD491}"/>
              </a:ext>
            </a:extLst>
          </p:cNvPr>
          <p:cNvSpPr txBox="1"/>
          <p:nvPr/>
        </p:nvSpPr>
        <p:spPr>
          <a:xfrm>
            <a:off x="518415" y="1317954"/>
            <a:ext cx="5260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The shortest path length is related to the the degrees of separation in Social Sciences.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Milgram in 1967: people in the US are separated by about six people on average.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F4738A-8DE2-E64D-A8ED-9A6E34A137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313" y="2801541"/>
            <a:ext cx="3157869" cy="315786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9AA44E4-590F-0D4A-92CE-1F2AAD6037EC}"/>
              </a:ext>
            </a:extLst>
          </p:cNvPr>
          <p:cNvSpPr txBox="1"/>
          <p:nvPr/>
        </p:nvSpPr>
        <p:spPr>
          <a:xfrm>
            <a:off x="1962654" y="6490190"/>
            <a:ext cx="251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Six degrees of separation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851CBD-53B6-5580-CDB0-8A5A2BDB39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657" y="3661022"/>
            <a:ext cx="2188774" cy="2839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107DFB9-6F2C-9E16-4B33-78363EE3045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864" y="3613566"/>
            <a:ext cx="2311588" cy="2910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166E544-8FFE-3A2D-828B-406809A7EFD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007" y="3661022"/>
            <a:ext cx="2052281" cy="2839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34799C8-8CFF-61E5-C278-C5B841EB8C13}"/>
              </a:ext>
            </a:extLst>
          </p:cNvPr>
          <p:cNvSpPr txBox="1"/>
          <p:nvPr/>
        </p:nvSpPr>
        <p:spPr>
          <a:xfrm>
            <a:off x="518415" y="305997"/>
            <a:ext cx="1117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2151A5"/>
                </a:solidFill>
              </a:rPr>
              <a:t>Fourth fundamental concept: Small World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66F085-9E9B-B0E2-6B35-6FC72839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26" y="905733"/>
            <a:ext cx="4454712" cy="14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E7C6564-9208-B123-370F-32A4DCC00863}"/>
              </a:ext>
            </a:extLst>
          </p:cNvPr>
          <p:cNvSpPr txBox="1"/>
          <p:nvPr/>
        </p:nvSpPr>
        <p:spPr>
          <a:xfrm>
            <a:off x="7784148" y="2361436"/>
            <a:ext cx="4240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Milgram, The small world problem, </a:t>
            </a:r>
            <a:r>
              <a:rPr lang="en-CA" sz="1400" b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Psychol. Today</a:t>
            </a:r>
            <a:r>
              <a:rPr lang="en-CA" sz="1400" dirty="0">
                <a:solidFill>
                  <a:srgbClr val="333333"/>
                </a:solidFill>
                <a:highlight>
                  <a:srgbClr val="FFFFFF"/>
                </a:highlight>
              </a:rPr>
              <a:t> 1967</a:t>
            </a:r>
            <a:endParaRPr lang="en-CA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61ED4D-7067-87A0-71F4-8258B1A2B615}"/>
              </a:ext>
            </a:extLst>
          </p:cNvPr>
          <p:cNvSpPr txBox="1"/>
          <p:nvPr/>
        </p:nvSpPr>
        <p:spPr>
          <a:xfrm>
            <a:off x="7784148" y="3305789"/>
            <a:ext cx="1111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Twitter: 3.43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DCD2A6-18D5-18DF-A6E8-8ED6EABDCC3A}"/>
              </a:ext>
            </a:extLst>
          </p:cNvPr>
          <p:cNvSpPr txBox="1"/>
          <p:nvPr/>
        </p:nvSpPr>
        <p:spPr>
          <a:xfrm>
            <a:off x="10104758" y="3305788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Facebook: 3.74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837DD3-F6C0-E59D-524F-F02EECD69476}"/>
              </a:ext>
            </a:extLst>
          </p:cNvPr>
          <p:cNvSpPr txBox="1"/>
          <p:nvPr/>
        </p:nvSpPr>
        <p:spPr>
          <a:xfrm>
            <a:off x="5555829" y="3305787"/>
            <a:ext cx="13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NSF grants: 2.75</a:t>
            </a:r>
          </a:p>
        </p:txBody>
      </p:sp>
    </p:spTree>
    <p:extLst>
      <p:ext uri="{BB962C8B-B14F-4D97-AF65-F5344CB8AC3E}">
        <p14:creationId xmlns:p14="http://schemas.microsoft.com/office/powerpoint/2010/main" val="100434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C429253-8A4E-EF45-8DBE-19B32B5AD491}"/>
              </a:ext>
            </a:extLst>
          </p:cNvPr>
          <p:cNvSpPr txBox="1"/>
          <p:nvPr/>
        </p:nvSpPr>
        <p:spPr>
          <a:xfrm>
            <a:off x="700154" y="887994"/>
            <a:ext cx="1124406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A" sz="2000"/>
              <a:t>Watts &amp; Strogatz (Nature 1998):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b="1"/>
              <a:t>Small-world</a:t>
            </a:r>
            <a:r>
              <a:rPr lang="en-CA"/>
              <a:t> graphs are characterized by </a:t>
            </a:r>
            <a:r>
              <a:rPr lang="en-CA" b="1"/>
              <a:t>high clustering </a:t>
            </a:r>
            <a:r>
              <a:rPr lang="en-CA"/>
              <a:t>and a </a:t>
            </a:r>
            <a:r>
              <a:rPr lang="en-CA" b="1"/>
              <a:t>low average shortest path length</a:t>
            </a:r>
            <a:r>
              <a:rPr lang="en-CA"/>
              <a:t>, meaning that most nodes can be reached from any other node in a few steps while still having densely connected local neighborhoods.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/>
              <a:t>Random graphs have low average shortest path length but are not clustered.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/>
              <a:t>Regular graphs are clustered but have high average shortest path length.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/>
              <a:t>Many real systems (energy transport, actors, </a:t>
            </a:r>
            <a:r>
              <a:rPr lang="en-CA" b="1"/>
              <a:t>C. elegans neuronal network</a:t>
            </a:r>
            <a:r>
              <a:rPr lang="en-CA"/>
              <a:t>) are small worlds.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/>
              <a:t>Propose a random graph model to generate small worlds.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B6001FF-FC4C-DF4C-9EA2-454925E4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568" y="3817139"/>
            <a:ext cx="5826126" cy="27771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1A57140-7184-0878-8B02-5A5D2E54601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525" y="3941351"/>
            <a:ext cx="2028695" cy="2652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0A30E30-667D-CB1D-D8DD-4A27FE869EAB}"/>
              </a:ext>
            </a:extLst>
          </p:cNvPr>
          <p:cNvSpPr txBox="1"/>
          <p:nvPr/>
        </p:nvSpPr>
        <p:spPr>
          <a:xfrm>
            <a:off x="518415" y="305997"/>
            <a:ext cx="1117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>
                <a:solidFill>
                  <a:srgbClr val="2151A5"/>
                </a:solidFill>
              </a:rPr>
              <a:t>Fourth fundamental concept: Small World</a:t>
            </a:r>
          </a:p>
        </p:txBody>
      </p:sp>
    </p:spTree>
    <p:extLst>
      <p:ext uri="{BB962C8B-B14F-4D97-AF65-F5344CB8AC3E}">
        <p14:creationId xmlns:p14="http://schemas.microsoft.com/office/powerpoint/2010/main" val="778525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1A57140-7184-0878-8B02-5A5D2E5460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775" y="2723451"/>
            <a:ext cx="2927717" cy="3828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0A30E30-667D-CB1D-D8DD-4A27FE869EAB}"/>
              </a:ext>
            </a:extLst>
          </p:cNvPr>
          <p:cNvSpPr txBox="1"/>
          <p:nvPr/>
        </p:nvSpPr>
        <p:spPr>
          <a:xfrm>
            <a:off x="518415" y="305997"/>
            <a:ext cx="1117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2151A5"/>
                </a:solidFill>
              </a:rPr>
              <a:t>Fourth fundamental concept: Small World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1BE25E-D318-7837-619C-66C794DBC799}"/>
              </a:ext>
            </a:extLst>
          </p:cNvPr>
          <p:cNvSpPr txBox="1"/>
          <p:nvPr/>
        </p:nvSpPr>
        <p:spPr>
          <a:xfrm>
            <a:off x="1007269" y="1264224"/>
            <a:ext cx="10036969" cy="707886"/>
          </a:xfrm>
          <a:prstGeom prst="rect">
            <a:avLst/>
          </a:prstGeom>
          <a:noFill/>
          <a:ln w="38100" cap="rnd">
            <a:solidFill>
              <a:srgbClr val="FE7948"/>
            </a:solidFill>
            <a:round/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Connectomes at all scales are small worlds, characterized by high clustering and short average path lengths, which are expected to facilitate efficient and robust information transfer.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10374E-38B7-6D31-FDF1-A9E1BADB8A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810" y="2676616"/>
            <a:ext cx="2927717" cy="3922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08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FDA31B0-55A3-EC4A-A756-27405C49D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0" t="26236" r="14191" b="30538"/>
          <a:stretch/>
        </p:blipFill>
        <p:spPr>
          <a:xfrm>
            <a:off x="700765" y="2229242"/>
            <a:ext cx="5159829" cy="41076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60318D-0824-E644-8664-21CE50CE8A46}"/>
              </a:ext>
            </a:extLst>
          </p:cNvPr>
          <p:cNvSpPr/>
          <p:nvPr/>
        </p:nvSpPr>
        <p:spPr>
          <a:xfrm>
            <a:off x="556049" y="255327"/>
            <a:ext cx="7067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Fifth fundamental concept: degree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E206D7-C46C-3A4E-A823-33E91A6B147C}"/>
              </a:ext>
            </a:extLst>
          </p:cNvPr>
          <p:cNvSpPr txBox="1"/>
          <p:nvPr/>
        </p:nvSpPr>
        <p:spPr>
          <a:xfrm>
            <a:off x="700765" y="1166436"/>
            <a:ext cx="641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/>
              <a:t>Degree of a node = number of links</a:t>
            </a:r>
          </a:p>
          <a:p>
            <a:r>
              <a:rPr lang="en-CA" sz="2000"/>
              <a:t>                                = number of neighbors 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DCA2D1-53AC-AC42-8179-6A755BEE9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10" t="23656" r="10295" b="23011"/>
          <a:stretch/>
        </p:blipFill>
        <p:spPr>
          <a:xfrm>
            <a:off x="6813721" y="2774909"/>
            <a:ext cx="3710935" cy="32178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FE1C014-5648-074F-9DAA-4CF0D1C333F8}"/>
              </a:ext>
            </a:extLst>
          </p:cNvPr>
          <p:cNvSpPr txBox="1"/>
          <p:nvPr/>
        </p:nvSpPr>
        <p:spPr>
          <a:xfrm>
            <a:off x="1295756" y="2774909"/>
            <a:ext cx="1543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degree 1 = 3 </a:t>
            </a:r>
          </a:p>
          <a:p>
            <a:r>
              <a:rPr lang="en-CA"/>
              <a:t>degree 2 = 2 </a:t>
            </a:r>
          </a:p>
          <a:p>
            <a:r>
              <a:rPr lang="en-CA"/>
              <a:t>degree 3 = 5</a:t>
            </a:r>
          </a:p>
          <a:p>
            <a:r>
              <a:rPr lang="en-CA"/>
              <a:t>degree 4 = 2</a:t>
            </a:r>
          </a:p>
          <a:p>
            <a:r>
              <a:rPr lang="en-CA"/>
              <a:t>degree 5 = 2</a:t>
            </a:r>
          </a:p>
          <a:p>
            <a:r>
              <a:rPr lang="en-CA"/>
              <a:t>degree 6 =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AFC2A6-98A0-4248-BAE6-02BFB8956346}"/>
              </a:ext>
            </a:extLst>
          </p:cNvPr>
          <p:cNvSpPr/>
          <p:nvPr/>
        </p:nvSpPr>
        <p:spPr>
          <a:xfrm>
            <a:off x="7471499" y="2574854"/>
            <a:ext cx="220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/>
              <a:t>Degree distribution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310F168-AE83-A946-A259-E9E1CD173598}"/>
              </a:ext>
            </a:extLst>
          </p:cNvPr>
          <p:cNvSpPr txBox="1"/>
          <p:nvPr/>
        </p:nvSpPr>
        <p:spPr>
          <a:xfrm>
            <a:off x="8432342" y="5868974"/>
            <a:ext cx="85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Degree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02C7E3-2238-CC42-81E6-161546F1FE7D}"/>
              </a:ext>
            </a:extLst>
          </p:cNvPr>
          <p:cNvSpPr txBox="1"/>
          <p:nvPr/>
        </p:nvSpPr>
        <p:spPr>
          <a:xfrm rot="16200000">
            <a:off x="5700596" y="401339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Number of nodes</a:t>
            </a:r>
          </a:p>
        </p:txBody>
      </p:sp>
    </p:spTree>
    <p:extLst>
      <p:ext uri="{BB962C8B-B14F-4D97-AF65-F5344CB8AC3E}">
        <p14:creationId xmlns:p14="http://schemas.microsoft.com/office/powerpoint/2010/main" val="303546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C2B8A7-23B5-764D-A121-03DA77512825}"/>
              </a:ext>
            </a:extLst>
          </p:cNvPr>
          <p:cNvSpPr/>
          <p:nvPr/>
        </p:nvSpPr>
        <p:spPr>
          <a:xfrm>
            <a:off x="670510" y="295817"/>
            <a:ext cx="3454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What is a graph?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98A18E9-C0DC-63C1-0BE3-7F0C732003F1}"/>
              </a:ext>
            </a:extLst>
          </p:cNvPr>
          <p:cNvGrpSpPr/>
          <p:nvPr/>
        </p:nvGrpSpPr>
        <p:grpSpPr>
          <a:xfrm>
            <a:off x="669997" y="3429000"/>
            <a:ext cx="10440230" cy="3197297"/>
            <a:chOff x="669997" y="3429000"/>
            <a:chExt cx="10440230" cy="3197297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4635FF50-611E-7E45-B198-608BC4AE1F59}"/>
                </a:ext>
              </a:extLst>
            </p:cNvPr>
            <p:cNvGrpSpPr/>
            <p:nvPr/>
          </p:nvGrpSpPr>
          <p:grpSpPr>
            <a:xfrm>
              <a:off x="2285937" y="3429000"/>
              <a:ext cx="3025530" cy="3095573"/>
              <a:chOff x="1207140" y="1377218"/>
              <a:chExt cx="3662566" cy="3457429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162D6F6A-E067-2640-8671-CE6541EB4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469" t="29404" r="37702" b="30811"/>
              <a:stretch/>
            </p:blipFill>
            <p:spPr>
              <a:xfrm rot="10800000">
                <a:off x="1981199" y="1377218"/>
                <a:ext cx="2888507" cy="3457429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A91AF044-DA78-F84D-A8C9-ACEA24A8F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398" t="60000" r="16139" b="29247"/>
              <a:stretch/>
            </p:blipFill>
            <p:spPr>
              <a:xfrm>
                <a:off x="1498544" y="2362148"/>
                <a:ext cx="643539" cy="920316"/>
              </a:xfrm>
              <a:prstGeom prst="rect">
                <a:avLst/>
              </a:prstGeom>
            </p:spPr>
          </p:pic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F692F36E-368F-354C-84D6-2327F08FB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398" t="60000" r="16139" b="29247"/>
              <a:stretch/>
            </p:blipFill>
            <p:spPr>
              <a:xfrm>
                <a:off x="3685415" y="3907168"/>
                <a:ext cx="643539" cy="920316"/>
              </a:xfrm>
              <a:prstGeom prst="rect">
                <a:avLst/>
              </a:prstGeom>
            </p:spPr>
          </p:pic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1AA51254-360A-5046-851C-4D7A2C1C249B}"/>
                  </a:ext>
                </a:extLst>
              </p:cNvPr>
              <p:cNvSpPr/>
              <p:nvPr/>
            </p:nvSpPr>
            <p:spPr>
              <a:xfrm rot="17581689">
                <a:off x="1207140" y="2114269"/>
                <a:ext cx="756000" cy="756000"/>
              </a:xfrm>
              <a:prstGeom prst="arc">
                <a:avLst>
                  <a:gd name="adj1" fmla="val 8622260"/>
                  <a:gd name="adj2" fmla="val 6588155"/>
                </a:avLst>
              </a:prstGeom>
              <a:ln w="76200">
                <a:solidFill>
                  <a:srgbClr val="417F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018BABB-0D52-0843-B921-43CC8A44B4AD}"/>
                </a:ext>
              </a:extLst>
            </p:cNvPr>
            <p:cNvGrpSpPr/>
            <p:nvPr/>
          </p:nvGrpSpPr>
          <p:grpSpPr>
            <a:xfrm>
              <a:off x="7798182" y="3643387"/>
              <a:ext cx="3312045" cy="2982910"/>
              <a:chOff x="6917233" y="1587565"/>
              <a:chExt cx="3491066" cy="3040624"/>
            </a:xfrm>
          </p:grpSpPr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FCFD060C-CB72-A841-8B74-7BAA686127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398" t="60000" r="16139" b="29247"/>
              <a:stretch/>
            </p:blipFill>
            <p:spPr>
              <a:xfrm>
                <a:off x="9743311" y="3019943"/>
                <a:ext cx="643539" cy="920316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9A418FC3-4AE4-DE45-80AD-F96CAA155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398" t="60000" r="16139" b="29247"/>
              <a:stretch/>
            </p:blipFill>
            <p:spPr>
              <a:xfrm>
                <a:off x="8141873" y="1901990"/>
                <a:ext cx="643539" cy="920316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8808A416-8270-AB42-8EEF-9FB0FE68A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398" t="60000" r="16139" b="29247"/>
              <a:stretch/>
            </p:blipFill>
            <p:spPr>
              <a:xfrm>
                <a:off x="8891014" y="3707873"/>
                <a:ext cx="643539" cy="920316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7F60574D-A95C-1641-91ED-43A37E11C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398" t="60000" r="16139" b="29247"/>
              <a:stretch/>
            </p:blipFill>
            <p:spPr>
              <a:xfrm>
                <a:off x="7145624" y="2638092"/>
                <a:ext cx="643539" cy="920316"/>
              </a:xfrm>
              <a:prstGeom prst="rect">
                <a:avLst/>
              </a:prstGeom>
            </p:spPr>
          </p:pic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D0D17456-3454-3F44-9392-55FC9ADD3B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398" t="60000" r="16139" b="29247"/>
              <a:stretch/>
            </p:blipFill>
            <p:spPr>
              <a:xfrm>
                <a:off x="8288786" y="3107098"/>
                <a:ext cx="643539" cy="920316"/>
              </a:xfrm>
              <a:prstGeom prst="rect">
                <a:avLst/>
              </a:prstGeom>
            </p:spPr>
          </p:pic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46FEF9F4-02C3-C145-AA7C-A4D5CB054F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398" t="60000" r="16139" b="29247"/>
              <a:stretch/>
            </p:blipFill>
            <p:spPr>
              <a:xfrm>
                <a:off x="8932325" y="1757611"/>
                <a:ext cx="643539" cy="920316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9AA0A17-CD4E-1F4C-8F67-F39C7800DD5F}"/>
                  </a:ext>
                </a:extLst>
              </p:cNvPr>
              <p:cNvSpPr/>
              <p:nvPr/>
            </p:nvSpPr>
            <p:spPr>
              <a:xfrm rot="1616293">
                <a:off x="6917233" y="2326149"/>
                <a:ext cx="1039123" cy="720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2B1F785-BFA1-1D43-B9D8-229A05FB4C1D}"/>
                  </a:ext>
                </a:extLst>
              </p:cNvPr>
              <p:cNvSpPr/>
              <p:nvPr/>
            </p:nvSpPr>
            <p:spPr>
              <a:xfrm>
                <a:off x="8330964" y="2860349"/>
                <a:ext cx="1039123" cy="720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683025-7782-E84F-87F1-F52928734FF3}"/>
                  </a:ext>
                </a:extLst>
              </p:cNvPr>
              <p:cNvSpPr/>
              <p:nvPr/>
            </p:nvSpPr>
            <p:spPr>
              <a:xfrm rot="5400000">
                <a:off x="9229060" y="3062250"/>
                <a:ext cx="1039123" cy="720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B9213FFE-C7ED-024E-BCE3-33A425A475AB}"/>
                  </a:ext>
                </a:extLst>
              </p:cNvPr>
              <p:cNvSpPr/>
              <p:nvPr/>
            </p:nvSpPr>
            <p:spPr>
              <a:xfrm rot="17581689">
                <a:off x="9652299" y="1587565"/>
                <a:ext cx="756000" cy="756000"/>
              </a:xfrm>
              <a:prstGeom prst="arc">
                <a:avLst>
                  <a:gd name="adj1" fmla="val 8622260"/>
                  <a:gd name="adj2" fmla="val 6588155"/>
                </a:avLst>
              </a:prstGeom>
              <a:ln w="76200">
                <a:solidFill>
                  <a:srgbClr val="417F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70AFAF6-96CA-B54B-9AB9-EA75B471496F}"/>
                </a:ext>
              </a:extLst>
            </p:cNvPr>
            <p:cNvSpPr txBox="1"/>
            <p:nvPr/>
          </p:nvSpPr>
          <p:spPr>
            <a:xfrm>
              <a:off x="669997" y="3504180"/>
              <a:ext cx="17279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/>
                <a:t>This </a:t>
              </a:r>
              <a:r>
                <a:rPr lang="fr-FR" sz="2000" dirty="0" err="1"/>
                <a:t>is</a:t>
              </a:r>
              <a:r>
                <a:rPr lang="fr-FR" sz="2000" dirty="0"/>
                <a:t> a graph: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44A4F43E-8D94-7247-B528-D014840B6AA1}"/>
                </a:ext>
              </a:extLst>
            </p:cNvPr>
            <p:cNvSpPr txBox="1"/>
            <p:nvPr/>
          </p:nvSpPr>
          <p:spPr>
            <a:xfrm>
              <a:off x="6781000" y="3504180"/>
              <a:ext cx="2141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/>
                <a:t>This </a:t>
              </a:r>
              <a:r>
                <a:rPr lang="fr-FR" sz="2000" dirty="0" err="1"/>
                <a:t>is</a:t>
              </a:r>
              <a:r>
                <a:rPr lang="fr-FR" sz="2000" dirty="0"/>
                <a:t> not a graph: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F34BDB9-FAE2-851E-CD87-6FC71BE1991A}"/>
              </a:ext>
            </a:extLst>
          </p:cNvPr>
          <p:cNvGrpSpPr/>
          <p:nvPr/>
        </p:nvGrpSpPr>
        <p:grpSpPr>
          <a:xfrm>
            <a:off x="5102720" y="2286753"/>
            <a:ext cx="1777402" cy="830997"/>
            <a:chOff x="5102720" y="2286753"/>
            <a:chExt cx="1777402" cy="830997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968DE773-BC5B-1D66-72B4-0FAADE49C86B}"/>
                </a:ext>
              </a:extLst>
            </p:cNvPr>
            <p:cNvGrpSpPr/>
            <p:nvPr/>
          </p:nvGrpSpPr>
          <p:grpSpPr>
            <a:xfrm>
              <a:off x="6336694" y="2462980"/>
              <a:ext cx="543428" cy="478032"/>
              <a:chOff x="1659763" y="1962997"/>
              <a:chExt cx="578120" cy="50837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B3646AC6-DD8E-0DA1-6850-209DB2A86CB3}"/>
                  </a:ext>
                </a:extLst>
              </p:cNvPr>
              <p:cNvSpPr/>
              <p:nvPr/>
            </p:nvSpPr>
            <p:spPr>
              <a:xfrm>
                <a:off x="1675196" y="1962997"/>
                <a:ext cx="204796" cy="196288"/>
              </a:xfrm>
              <a:prstGeom prst="ellipse">
                <a:avLst/>
              </a:prstGeom>
              <a:solidFill>
                <a:srgbClr val="FE7948"/>
              </a:solidFill>
              <a:ln>
                <a:solidFill>
                  <a:srgbClr val="FE7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3805EF-F4BB-BAAB-4700-2F19D927BE3C}"/>
                  </a:ext>
                </a:extLst>
              </p:cNvPr>
              <p:cNvSpPr/>
              <p:nvPr/>
            </p:nvSpPr>
            <p:spPr>
              <a:xfrm>
                <a:off x="1659763" y="2383018"/>
                <a:ext cx="578120" cy="88356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10AF0B6-08F7-612D-6B7D-9B5172FAF56C}"/>
                </a:ext>
              </a:extLst>
            </p:cNvPr>
            <p:cNvSpPr txBox="1"/>
            <p:nvPr/>
          </p:nvSpPr>
          <p:spPr>
            <a:xfrm>
              <a:off x="5102720" y="2348308"/>
              <a:ext cx="8545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2000" dirty="0"/>
                <a:t>Vertex</a:t>
              </a:r>
            </a:p>
            <a:p>
              <a:pPr algn="r"/>
              <a:r>
                <a:rPr lang="fr-FR" sz="2000" dirty="0"/>
                <a:t>Edge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EE9B3CE-0C69-49D9-A9B5-3D0950045CD4}"/>
                </a:ext>
              </a:extLst>
            </p:cNvPr>
            <p:cNvSpPr txBox="1"/>
            <p:nvPr/>
          </p:nvSpPr>
          <p:spPr>
            <a:xfrm>
              <a:off x="5922004" y="2286753"/>
              <a:ext cx="3385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/>
                <a:t>=</a:t>
              </a:r>
            </a:p>
            <a:p>
              <a:pPr algn="ctr"/>
              <a:r>
                <a:rPr lang="fr-FR" sz="2400" dirty="0"/>
                <a:t>=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B8FB56C1-C8A6-0885-0850-7A194B42371E}"/>
              </a:ext>
            </a:extLst>
          </p:cNvPr>
          <p:cNvSpPr txBox="1"/>
          <p:nvPr/>
        </p:nvSpPr>
        <p:spPr>
          <a:xfrm>
            <a:off x="1584721" y="1135731"/>
            <a:ext cx="9022558" cy="707886"/>
          </a:xfrm>
          <a:prstGeom prst="rect">
            <a:avLst/>
          </a:prstGeom>
          <a:noFill/>
          <a:ln w="38100" cap="rnd">
            <a:solidFill>
              <a:srgbClr val="FE7948"/>
            </a:solidFill>
            <a:round/>
          </a:ln>
        </p:spPr>
        <p:txBody>
          <a:bodyPr wrap="square">
            <a:spAutoFit/>
          </a:bodyPr>
          <a:lstStyle/>
          <a:p>
            <a:r>
              <a:rPr lang="en-CA" sz="2000" dirty="0"/>
              <a:t>A graph is a mathematical structure consisting of vertices (nodes) and edges (links) used to model pairwise relationships between objects.</a:t>
            </a:r>
          </a:p>
        </p:txBody>
      </p:sp>
    </p:spTree>
    <p:extLst>
      <p:ext uri="{BB962C8B-B14F-4D97-AF65-F5344CB8AC3E}">
        <p14:creationId xmlns:p14="http://schemas.microsoft.com/office/powerpoint/2010/main" val="424282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61DDAC9-C2AA-6349-1747-4AEBC595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33" y="3647678"/>
            <a:ext cx="4235841" cy="321032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CD914AB-31CA-BCDC-4CA8-50F67736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081" y="4039074"/>
            <a:ext cx="3038135" cy="242753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22A4F7A-885C-DAD2-8272-84201D2F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133" y="840102"/>
            <a:ext cx="3950261" cy="29938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9A7ED6-2223-F177-FC79-27AEA7192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948" y="1352572"/>
            <a:ext cx="2872402" cy="22951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C770ECF-A624-8BFF-AC68-FBB634FFFB9D}"/>
              </a:ext>
            </a:extLst>
          </p:cNvPr>
          <p:cNvSpPr txBox="1"/>
          <p:nvPr/>
        </p:nvSpPr>
        <p:spPr>
          <a:xfrm>
            <a:off x="1000125" y="1935956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Homogeneous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12FB014-5552-B254-93BB-BB067E17F4EB}"/>
              </a:ext>
            </a:extLst>
          </p:cNvPr>
          <p:cNvSpPr txBox="1"/>
          <p:nvPr/>
        </p:nvSpPr>
        <p:spPr>
          <a:xfrm>
            <a:off x="1013527" y="4667249"/>
            <a:ext cx="162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Heterogeneous</a:t>
            </a:r>
          </a:p>
        </p:txBody>
      </p:sp>
    </p:spTree>
    <p:extLst>
      <p:ext uri="{BB962C8B-B14F-4D97-AF65-F5344CB8AC3E}">
        <p14:creationId xmlns:p14="http://schemas.microsoft.com/office/powerpoint/2010/main" val="439771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57A6C21-5F1F-724C-8C5D-2742ED2B9E81}"/>
              </a:ext>
            </a:extLst>
          </p:cNvPr>
          <p:cNvSpPr txBox="1"/>
          <p:nvPr/>
        </p:nvSpPr>
        <p:spPr>
          <a:xfrm>
            <a:off x="693624" y="1351990"/>
            <a:ext cx="5064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/>
              <a:t>Problem of The Seven Bridges of Königsberg</a:t>
            </a:r>
            <a:r>
              <a:rPr lang="en-CA" sz="2000"/>
              <a:t>: </a:t>
            </a:r>
          </a:p>
          <a:p>
            <a:pPr algn="just"/>
            <a:r>
              <a:rPr lang="en-CA" sz="2000"/>
              <a:t>Devise a walk through the city that would cross each bridge once and only once 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11957E-293D-7C42-83C7-A9CE8FA3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935" y="630169"/>
            <a:ext cx="3113005" cy="24532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64D3EFC-01AE-794D-BBF4-6C432FDF5C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770" y="4358000"/>
            <a:ext cx="2337289" cy="18698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882B15-3852-EC4A-B290-60406E2AFAD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908" y="4413682"/>
            <a:ext cx="2203630" cy="176290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DC6E86F-E433-6F42-9A3D-8E94148CAA9E}"/>
              </a:ext>
            </a:extLst>
          </p:cNvPr>
          <p:cNvSpPr txBox="1"/>
          <p:nvPr/>
        </p:nvSpPr>
        <p:spPr>
          <a:xfrm>
            <a:off x="8629843" y="3097157"/>
            <a:ext cx="283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Königsberg now Kaliningrad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7FB9A99-DF02-B841-848D-36C61623B16B}"/>
              </a:ext>
            </a:extLst>
          </p:cNvPr>
          <p:cNvSpPr txBox="1"/>
          <p:nvPr/>
        </p:nvSpPr>
        <p:spPr>
          <a:xfrm>
            <a:off x="724970" y="2869694"/>
            <a:ext cx="7584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2000" b="1"/>
              <a:t>Euler’s solution in 1736: </a:t>
            </a:r>
          </a:p>
          <a:p>
            <a:pPr algn="just"/>
            <a:r>
              <a:rPr lang="en-CA" sz="2000"/>
              <a:t>No such walk is possible for if there was a walk, then the graph would have exactly zero or two nodes of odd degree.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D22D2DF-20C7-A54B-9562-15339F5A0A4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9723" y="3782582"/>
            <a:ext cx="1677426" cy="218794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67C7D80-DE07-C644-A872-EA94AE9DC355}"/>
              </a:ext>
            </a:extLst>
          </p:cNvPr>
          <p:cNvSpPr txBox="1"/>
          <p:nvPr/>
        </p:nvSpPr>
        <p:spPr>
          <a:xfrm>
            <a:off x="8640231" y="6227831"/>
            <a:ext cx="282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Leonhard Euler (1707-1783)</a:t>
            </a:r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1F7404EF-FD1F-C341-B203-53B464D364C7}"/>
              </a:ext>
            </a:extLst>
          </p:cNvPr>
          <p:cNvSpPr/>
          <p:nvPr/>
        </p:nvSpPr>
        <p:spPr>
          <a:xfrm>
            <a:off x="3658581" y="5076092"/>
            <a:ext cx="514834" cy="216823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8670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8FC8C65-ED07-9447-B1ED-D284FDDD0A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96" y="2048191"/>
            <a:ext cx="4748797" cy="376448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8884EF6-5A50-3A40-BB94-849B0557573E}"/>
              </a:ext>
            </a:extLst>
          </p:cNvPr>
          <p:cNvSpPr txBox="1"/>
          <p:nvPr/>
        </p:nvSpPr>
        <p:spPr>
          <a:xfrm>
            <a:off x="1497383" y="1343464"/>
            <a:ext cx="3072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Unimodal distribution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AB01373-D31F-D144-882F-EB42FABA34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8689" y="2288463"/>
            <a:ext cx="1486007" cy="93054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B07D2B4-98CF-404E-AF9E-2517EECE13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696" y="1911927"/>
            <a:ext cx="5001815" cy="376103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E4EA7B-9175-9F47-99D2-D6F7E88FFE97}"/>
              </a:ext>
            </a:extLst>
          </p:cNvPr>
          <p:cNvSpPr txBox="1"/>
          <p:nvPr/>
        </p:nvSpPr>
        <p:spPr>
          <a:xfrm>
            <a:off x="7111789" y="1338030"/>
            <a:ext cx="3714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Heavy-tailed distributions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4CC6ABD-6106-E544-8DE9-4EC65634BC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1887" y="2180794"/>
            <a:ext cx="1738515" cy="114588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BE0854-204D-8F44-A560-04BED51DE9FB}"/>
              </a:ext>
            </a:extLst>
          </p:cNvPr>
          <p:cNvSpPr txBox="1"/>
          <p:nvPr/>
        </p:nvSpPr>
        <p:spPr>
          <a:xfrm>
            <a:off x="10723886" y="4627439"/>
            <a:ext cx="137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>
                <a:solidFill>
                  <a:schemeClr val="bg2">
                    <a:lumMod val="50000"/>
                  </a:schemeClr>
                </a:solidFill>
              </a:rPr>
              <a:t>Source: </a:t>
            </a:r>
          </a:p>
          <a:p>
            <a:r>
              <a:rPr lang="en-CA" sz="1200">
                <a:solidFill>
                  <a:schemeClr val="bg2">
                    <a:lumMod val="50000"/>
                  </a:schemeClr>
                </a:solidFill>
              </a:rPr>
              <a:t>Barabasi (2016), Network Science.</a:t>
            </a:r>
          </a:p>
        </p:txBody>
      </p:sp>
    </p:spTree>
    <p:extLst>
      <p:ext uri="{BB962C8B-B14F-4D97-AF65-F5344CB8AC3E}">
        <p14:creationId xmlns:p14="http://schemas.microsoft.com/office/powerpoint/2010/main" val="2936245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78716C1-4CDF-4646-87A6-994E9F726DC4}"/>
              </a:ext>
            </a:extLst>
          </p:cNvPr>
          <p:cNvSpPr txBox="1"/>
          <p:nvPr/>
        </p:nvSpPr>
        <p:spPr>
          <a:xfrm>
            <a:off x="8775619" y="1746175"/>
            <a:ext cx="29434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dirty="0" err="1">
                <a:cs typeface="Times New Roman" panose="02020603050405020304" pitchFamily="18" charset="0"/>
              </a:rPr>
              <a:t>Hagmann</a:t>
            </a:r>
            <a:r>
              <a:rPr lang="en-CA" sz="1400" dirty="0">
                <a:cs typeface="Times New Roman" panose="02020603050405020304" pitchFamily="18" charset="0"/>
              </a:rPr>
              <a:t> et al. PLOS One 2007.</a:t>
            </a:r>
            <a:br>
              <a:rPr lang="en-CA" sz="1400" dirty="0">
                <a:cs typeface="Times New Roman" panose="02020603050405020304" pitchFamily="18" charset="0"/>
              </a:rPr>
            </a:br>
            <a:r>
              <a:rPr lang="en-CA" sz="1400" dirty="0"/>
              <a:t>Varshney et al. PLOS Comp. Bio. 2011.</a:t>
            </a:r>
          </a:p>
          <a:p>
            <a:pPr algn="r"/>
            <a:r>
              <a:rPr lang="fr-CA" sz="1400" b="0" dirty="0" err="1">
                <a:solidFill>
                  <a:srgbClr val="222222"/>
                </a:solidFill>
                <a:effectLst/>
              </a:rPr>
              <a:t>Gastner</a:t>
            </a:r>
            <a:r>
              <a:rPr lang="fr-CA" sz="1400" b="0" dirty="0">
                <a:solidFill>
                  <a:srgbClr val="222222"/>
                </a:solidFill>
                <a:effectLst/>
              </a:rPr>
              <a:t> &amp; </a:t>
            </a:r>
            <a:r>
              <a:rPr lang="fr-CA" sz="1400" b="0" dirty="0" err="1">
                <a:solidFill>
                  <a:srgbClr val="222222"/>
                </a:solidFill>
                <a:effectLst/>
              </a:rPr>
              <a:t>Ódor</a:t>
            </a:r>
            <a:r>
              <a:rPr lang="fr-CA" sz="1400" b="0" dirty="0">
                <a:solidFill>
                  <a:srgbClr val="222222"/>
                </a:solidFill>
                <a:effectLst/>
              </a:rPr>
              <a:t>. </a:t>
            </a:r>
            <a:r>
              <a:rPr lang="fr-CA" sz="1400" b="0" dirty="0" err="1">
                <a:solidFill>
                  <a:srgbClr val="222222"/>
                </a:solidFill>
                <a:effectLst/>
              </a:rPr>
              <a:t>Sci</a:t>
            </a:r>
            <a:r>
              <a:rPr lang="fr-CA" sz="1400" b="0" dirty="0">
                <a:solidFill>
                  <a:srgbClr val="222222"/>
                </a:solidFill>
                <a:effectLst/>
              </a:rPr>
              <a:t>. Rep. 2016.</a:t>
            </a:r>
          </a:p>
          <a:p>
            <a:pPr algn="r"/>
            <a:r>
              <a:rPr lang="en-CA" sz="1400" dirty="0"/>
              <a:t>Li, Yang et al. 2024.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EFD5D4-9965-453E-B83B-2AC618EA0E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031" y="5140577"/>
            <a:ext cx="850772" cy="58366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7637C9D-1BF7-134E-13A5-FD118DBD0B42}"/>
              </a:ext>
            </a:extLst>
          </p:cNvPr>
          <p:cNvSpPr txBox="1"/>
          <p:nvPr/>
        </p:nvSpPr>
        <p:spPr>
          <a:xfrm>
            <a:off x="8318031" y="5816765"/>
            <a:ext cx="1343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Li, Yang et al. 2024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6D0483A-2583-C5DB-0EEF-1C166A497229}"/>
              </a:ext>
            </a:extLst>
          </p:cNvPr>
          <p:cNvSpPr txBox="1"/>
          <p:nvPr/>
        </p:nvSpPr>
        <p:spPr>
          <a:xfrm>
            <a:off x="556049" y="1317314"/>
            <a:ext cx="11073977" cy="400110"/>
          </a:xfrm>
          <a:prstGeom prst="rect">
            <a:avLst/>
          </a:prstGeom>
          <a:noFill/>
          <a:ln w="38100" cap="rnd">
            <a:solidFill>
              <a:srgbClr val="FE7948"/>
            </a:solidFill>
            <a:round/>
          </a:ln>
        </p:spPr>
        <p:txBody>
          <a:bodyPr wrap="square">
            <a:spAutoFit/>
          </a:bodyPr>
          <a:lstStyle/>
          <a:p>
            <a:pPr algn="just"/>
            <a:r>
              <a:rPr lang="en-CA" sz="2000" dirty="0">
                <a:cs typeface="Times New Roman" panose="02020603050405020304" pitchFamily="18" charset="0"/>
              </a:rPr>
              <a:t>Degree distributions of connectomes are right-skewed and heavy-tailed (Weibull, log-normal, power law).</a:t>
            </a:r>
            <a:endParaRPr lang="en-US" sz="200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84CF397-913E-DFA6-836A-FB7D99D587D8}"/>
              </a:ext>
            </a:extLst>
          </p:cNvPr>
          <p:cNvGrpSpPr/>
          <p:nvPr/>
        </p:nvGrpSpPr>
        <p:grpSpPr>
          <a:xfrm>
            <a:off x="4079001" y="2577172"/>
            <a:ext cx="4028072" cy="3759534"/>
            <a:chOff x="4081964" y="3090115"/>
            <a:chExt cx="4028072" cy="375953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36E95FA-4658-A22C-CA91-B1C3CF02D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1964" y="3090115"/>
              <a:ext cx="4028072" cy="37595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79F7F0-5D14-5162-0D1D-5A0485EFB6EA}"/>
                </a:ext>
              </a:extLst>
            </p:cNvPr>
            <p:cNvSpPr/>
            <p:nvPr/>
          </p:nvSpPr>
          <p:spPr>
            <a:xfrm>
              <a:off x="4090029" y="3143250"/>
              <a:ext cx="424821" cy="464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048991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161A742E-5A06-FC4D-AEA5-853E037366F0}"/>
              </a:ext>
            </a:extLst>
          </p:cNvPr>
          <p:cNvGrpSpPr/>
          <p:nvPr/>
        </p:nvGrpSpPr>
        <p:grpSpPr>
          <a:xfrm>
            <a:off x="403956" y="3445270"/>
            <a:ext cx="3884204" cy="3271227"/>
            <a:chOff x="8740393" y="1211145"/>
            <a:chExt cx="3451607" cy="298923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44D9155-E266-E746-8B31-CD3631A5B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469" t="29404" r="37702" b="30811"/>
            <a:stretch/>
          </p:blipFill>
          <p:spPr>
            <a:xfrm rot="10800000">
              <a:off x="9763432" y="1211145"/>
              <a:ext cx="2428568" cy="2989230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230C56C-49B2-E343-A738-035C8819B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98" t="60000" r="16139" b="29247"/>
            <a:stretch/>
          </p:blipFill>
          <p:spPr>
            <a:xfrm>
              <a:off x="9074205" y="2319248"/>
              <a:ext cx="571866" cy="840980"/>
            </a:xfrm>
            <a:prstGeom prst="rect">
              <a:avLst/>
            </a:prstGeom>
          </p:spPr>
        </p:pic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4046FEA8-C4E6-2647-970C-DE1620C52B12}"/>
                </a:ext>
              </a:extLst>
            </p:cNvPr>
            <p:cNvCxnSpPr>
              <a:cxnSpLocks/>
            </p:cNvCxnSpPr>
            <p:nvPr/>
          </p:nvCxnSpPr>
          <p:spPr>
            <a:xfrm>
              <a:off x="9525036" y="2785868"/>
              <a:ext cx="907199" cy="0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97EB69F8-7984-C341-B1FE-5CC29D907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718" y="1665368"/>
              <a:ext cx="588235" cy="903623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779DC56-4CC8-7C4B-B897-8ECCF920D9B6}"/>
                </a:ext>
              </a:extLst>
            </p:cNvPr>
            <p:cNvSpPr txBox="1"/>
            <p:nvPr/>
          </p:nvSpPr>
          <p:spPr>
            <a:xfrm>
              <a:off x="8740393" y="1514638"/>
              <a:ext cx="1275561" cy="478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bg2">
                      <a:lumMod val="50000"/>
                    </a:schemeClr>
                  </a:solidFill>
                </a:rPr>
                <a:t>Low probability of connection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1C38A858-59CA-494B-ABFD-B1A61923489E}"/>
                </a:ext>
              </a:extLst>
            </p:cNvPr>
            <p:cNvSpPr txBox="1"/>
            <p:nvPr/>
          </p:nvSpPr>
          <p:spPr>
            <a:xfrm>
              <a:off x="9268735" y="2922638"/>
              <a:ext cx="1275561" cy="478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bg2">
                      <a:lumMod val="50000"/>
                    </a:schemeClr>
                  </a:solidFill>
                </a:rPr>
                <a:t>High probability of connection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CBDA72AB-E40A-B34D-ADD3-347CD238D32F}"/>
              </a:ext>
            </a:extLst>
          </p:cNvPr>
          <p:cNvSpPr txBox="1"/>
          <p:nvPr/>
        </p:nvSpPr>
        <p:spPr>
          <a:xfrm>
            <a:off x="4288160" y="1304791"/>
            <a:ext cx="795901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400" dirty="0" err="1"/>
              <a:t>Barabasi</a:t>
            </a:r>
            <a:r>
              <a:rPr lang="en-CA" sz="2400" dirty="0"/>
              <a:t> &amp; Albert (Science 1999) 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/>
              <a:t>Some real systems (WWW, protein-protein interactions, </a:t>
            </a:r>
            <a:r>
              <a:rPr lang="en-CA" sz="2000" b="1" dirty="0"/>
              <a:t>C. elegans neuronal network</a:t>
            </a:r>
            <a:r>
              <a:rPr lang="en-CA" sz="2000" dirty="0"/>
              <a:t>) </a:t>
            </a:r>
            <a:r>
              <a:rPr lang="en-CA" sz="2000" b="1" dirty="0">
                <a:solidFill>
                  <a:srgbClr val="0067C1"/>
                </a:solidFill>
              </a:rPr>
              <a:t>heavy-tailed degree distributions</a:t>
            </a:r>
            <a:r>
              <a:rPr lang="en-CA" sz="2000" dirty="0"/>
              <a:t>;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/>
              <a:t>A stochastic process to generates heavy-tailed degree distributions (power law) based on </a:t>
            </a:r>
            <a:r>
              <a:rPr lang="en-CA" sz="2000" b="1" dirty="0">
                <a:solidFill>
                  <a:srgbClr val="0067C1"/>
                </a:solidFill>
              </a:rPr>
              <a:t>preferential attachment</a:t>
            </a:r>
            <a:r>
              <a:rPr lang="en-CA" sz="2000" dirty="0"/>
              <a:t>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400" dirty="0"/>
              <a:t>Networks with such degree distributions are: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0070C0"/>
                </a:solidFill>
              </a:rPr>
              <a:t>Scale-free (fractals).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0070C0"/>
                </a:solidFill>
              </a:rPr>
              <a:t>More robust to random attacks.</a:t>
            </a:r>
            <a:endParaRPr lang="en-CA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/>
              <a:t>More fragile to targeted attacks on hubs.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/>
              <a:t>Spread more easily infectious diseases. </a:t>
            </a:r>
            <a:br>
              <a:rPr lang="en-CA" sz="2000" dirty="0"/>
            </a:br>
            <a:r>
              <a:rPr lang="en-CA" sz="1400" dirty="0"/>
              <a:t>Pastor-</a:t>
            </a:r>
            <a:r>
              <a:rPr lang="en-CA" sz="1400" dirty="0" err="1"/>
              <a:t>Satorras</a:t>
            </a:r>
            <a:r>
              <a:rPr lang="en-CA" sz="1400" dirty="0"/>
              <a:t> et al., Rev. Mod. Phys 2015</a:t>
            </a:r>
            <a:endParaRPr lang="en-CA" sz="20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FE5DA52-24DD-BF73-4AC9-E064C875B6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049" y="1029951"/>
            <a:ext cx="2685943" cy="238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162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1C571B-113B-5740-8930-DCC63318F028}"/>
              </a:ext>
            </a:extLst>
          </p:cNvPr>
          <p:cNvSpPr txBox="1"/>
          <p:nvPr/>
        </p:nvSpPr>
        <p:spPr>
          <a:xfrm>
            <a:off x="1612900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041685-779E-744C-8780-F85C86B1AA68}"/>
              </a:ext>
            </a:extLst>
          </p:cNvPr>
          <p:cNvGrpSpPr/>
          <p:nvPr/>
        </p:nvGrpSpPr>
        <p:grpSpPr>
          <a:xfrm>
            <a:off x="463551" y="1685519"/>
            <a:ext cx="6147380" cy="1027874"/>
            <a:chOff x="850900" y="1460500"/>
            <a:chExt cx="7480300" cy="13462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469F071-CF94-4E48-ABC6-C138995A9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900" y="1460500"/>
              <a:ext cx="7480300" cy="8509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A90EDC-1712-DF46-BC47-B54F40AB1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900" y="2500292"/>
              <a:ext cx="3994150" cy="306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FBD91E-F44F-184F-BB5D-77DB07B35E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8365" y="960026"/>
            <a:ext cx="4303552" cy="2963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9E5A7-C4E4-4043-9456-C9CE99E815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17" y="2901115"/>
            <a:ext cx="5494867" cy="2057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74A511-B094-5D43-8F22-4CB8E242A1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5808" y="4480285"/>
            <a:ext cx="5337913" cy="9560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BE12BE-CFC2-594F-ABA9-55A508FE7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1" y="5121668"/>
            <a:ext cx="28575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9712A2-0338-3F4C-B928-2E6F7A452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831" y="5591568"/>
            <a:ext cx="4076700" cy="35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12DF9C-4454-B141-9FE8-72769C15F8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831" y="6110529"/>
            <a:ext cx="6007100" cy="29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07F73A-3F74-334A-9BED-CD958163FD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4601" y="5159831"/>
            <a:ext cx="609600" cy="342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391986-E6F4-314C-A15F-F74A3CD53882}"/>
              </a:ext>
            </a:extLst>
          </p:cNvPr>
          <p:cNvSpPr/>
          <p:nvPr/>
        </p:nvSpPr>
        <p:spPr>
          <a:xfrm>
            <a:off x="284574" y="264488"/>
            <a:ext cx="11907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>
                <a:solidFill>
                  <a:srgbClr val="417FC1"/>
                </a:solidFill>
                <a:latin typeface="Raleway" pitchFamily="2" charset="77"/>
              </a:rPr>
              <a:t>Brain growth is not explained by preferential attachment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505006-0B40-6F46-A9D3-D9953379EA07}"/>
              </a:ext>
            </a:extLst>
          </p:cNvPr>
          <p:cNvSpPr txBox="1"/>
          <p:nvPr/>
        </p:nvSpPr>
        <p:spPr>
          <a:xfrm>
            <a:off x="6610931" y="6033297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(homophily)</a:t>
            </a:r>
          </a:p>
        </p:txBody>
      </p:sp>
    </p:spTree>
    <p:extLst>
      <p:ext uri="{BB962C8B-B14F-4D97-AF65-F5344CB8AC3E}">
        <p14:creationId xmlns:p14="http://schemas.microsoft.com/office/powerpoint/2010/main" val="3648725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A1125F6-6F4E-FA40-BF4C-797448BA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3" y="302941"/>
            <a:ext cx="105156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Sixth fundamental concept: motifs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ED225E5-F609-BA35-1E67-73B6EF01FF3C}"/>
              </a:ext>
            </a:extLst>
          </p:cNvPr>
          <p:cNvSpPr txBox="1"/>
          <p:nvPr/>
        </p:nvSpPr>
        <p:spPr>
          <a:xfrm>
            <a:off x="5543550" y="928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72D3110-A693-B80A-9EA5-D697236B67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253" y="1906503"/>
            <a:ext cx="6196040" cy="43994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AAB73C6-9413-4804-FD7B-9784ED8B7A07}"/>
              </a:ext>
            </a:extLst>
          </p:cNvPr>
          <p:cNvSpPr txBox="1"/>
          <p:nvPr/>
        </p:nvSpPr>
        <p:spPr>
          <a:xfrm>
            <a:off x="10283163" y="6305974"/>
            <a:ext cx="1746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/>
              <a:t>Milo et al., Science 2002.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23ED82-ACD1-4DC0-517E-8AE084FCCB68}"/>
              </a:ext>
            </a:extLst>
          </p:cNvPr>
          <p:cNvSpPr txBox="1"/>
          <p:nvPr/>
        </p:nvSpPr>
        <p:spPr>
          <a:xfrm>
            <a:off x="623664" y="1128175"/>
            <a:ext cx="1140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2000"/>
              <a:t>A graph motif is a recurring, significant pattern of interconnections found within a graph, occurring more frequently than expected by chance.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1B558CB-77E7-9F07-DF5B-8720EF8FC8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398" y="2800004"/>
            <a:ext cx="2249396" cy="175610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638441-0E4D-A5DB-B61D-7C7651DAA58C}"/>
              </a:ext>
            </a:extLst>
          </p:cNvPr>
          <p:cNvSpPr txBox="1"/>
          <p:nvPr/>
        </p:nvSpPr>
        <p:spPr>
          <a:xfrm>
            <a:off x="623664" y="2175149"/>
            <a:ext cx="328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All possible motifs with 3 nodes:</a:t>
            </a:r>
          </a:p>
        </p:txBody>
      </p:sp>
    </p:spTree>
    <p:extLst>
      <p:ext uri="{BB962C8B-B14F-4D97-AF65-F5344CB8AC3E}">
        <p14:creationId xmlns:p14="http://schemas.microsoft.com/office/powerpoint/2010/main" val="4171418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18CDC73A-DB21-3F4F-ADBE-73EFCA702DB9}"/>
              </a:ext>
            </a:extLst>
          </p:cNvPr>
          <p:cNvSpPr txBox="1"/>
          <p:nvPr/>
        </p:nvSpPr>
        <p:spPr>
          <a:xfrm>
            <a:off x="6312284" y="1738951"/>
            <a:ext cx="3122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Milo et al., Science 2002.</a:t>
            </a:r>
          </a:p>
          <a:p>
            <a:pPr algn="r"/>
            <a:r>
              <a:rPr lang="en-US" sz="1200" dirty="0" err="1"/>
              <a:t>Sporns</a:t>
            </a:r>
            <a:r>
              <a:rPr lang="en-US" sz="1200" dirty="0"/>
              <a:t> et al., PLOS Biology 2004.</a:t>
            </a:r>
          </a:p>
          <a:p>
            <a:pPr algn="r"/>
            <a:r>
              <a:rPr lang="en-US" sz="1200" dirty="0"/>
              <a:t>Liu et al., </a:t>
            </a:r>
            <a:r>
              <a:rPr lang="en-US" sz="1200" dirty="0" err="1"/>
              <a:t>Netw</a:t>
            </a:r>
            <a:r>
              <a:rPr lang="en-US" sz="1200" dirty="0"/>
              <a:t>. </a:t>
            </a:r>
            <a:r>
              <a:rPr lang="en-US" sz="1200" dirty="0" err="1"/>
              <a:t>Neurosci</a:t>
            </a:r>
            <a:r>
              <a:rPr lang="en-US" sz="1200" dirty="0"/>
              <a:t>. 2020.</a:t>
            </a:r>
          </a:p>
          <a:p>
            <a:pPr algn="r"/>
            <a:r>
              <a:rPr lang="en-US" sz="1200" dirty="0"/>
              <a:t>Yang et al., Current Biology 2023.</a:t>
            </a:r>
          </a:p>
          <a:p>
            <a:endParaRPr lang="en-US" sz="1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B0FBBC9-A70D-D726-5585-0E0DF3CFD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563" y="4371123"/>
            <a:ext cx="5173383" cy="19517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ED225E5-F609-BA35-1E67-73B6EF01FF3C}"/>
              </a:ext>
            </a:extLst>
          </p:cNvPr>
          <p:cNvSpPr txBox="1"/>
          <p:nvPr/>
        </p:nvSpPr>
        <p:spPr>
          <a:xfrm>
            <a:off x="5543550" y="928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5433D5-D785-C0D6-9BED-D32E8942E582}"/>
              </a:ext>
            </a:extLst>
          </p:cNvPr>
          <p:cNvSpPr txBox="1"/>
          <p:nvPr/>
        </p:nvSpPr>
        <p:spPr>
          <a:xfrm>
            <a:off x="2756744" y="900446"/>
            <a:ext cx="6678511" cy="707886"/>
          </a:xfrm>
          <a:prstGeom prst="rect">
            <a:avLst/>
          </a:prstGeom>
          <a:noFill/>
          <a:ln w="38100" cap="rnd">
            <a:solidFill>
              <a:srgbClr val="FE7948"/>
            </a:solidFill>
            <a:round/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In connectomes, certain motifs are overexpressed compared to what would be expected in randomized networks.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8E2911-46F9-4838-A505-330F2924095D}"/>
              </a:ext>
            </a:extLst>
          </p:cNvPr>
          <p:cNvSpPr txBox="1"/>
          <p:nvPr/>
        </p:nvSpPr>
        <p:spPr>
          <a:xfrm>
            <a:off x="4025666" y="5603012"/>
            <a:ext cx="2161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Liu et al., </a:t>
            </a:r>
            <a:r>
              <a:rPr lang="en-US" sz="1200" dirty="0" err="1"/>
              <a:t>Netw</a:t>
            </a:r>
            <a:r>
              <a:rPr lang="en-US" sz="1200" dirty="0"/>
              <a:t>. </a:t>
            </a:r>
            <a:r>
              <a:rPr lang="en-US" sz="1200" dirty="0" err="1"/>
              <a:t>Neurosci</a:t>
            </a:r>
            <a:r>
              <a:rPr lang="en-US" sz="1200" dirty="0"/>
              <a:t>. 2020.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DA04A8D-2A41-5058-6501-38A54EA86321}"/>
              </a:ext>
            </a:extLst>
          </p:cNvPr>
          <p:cNvSpPr txBox="1"/>
          <p:nvPr/>
        </p:nvSpPr>
        <p:spPr>
          <a:xfrm>
            <a:off x="2093438" y="2429204"/>
            <a:ext cx="2394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Motifs in marmoset cortex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FB8E9A-DA4E-649C-3244-938B6BAD3B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40" y="2754615"/>
            <a:ext cx="6301651" cy="286438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234A4AD-C276-3872-0C3E-64EA7E414789}"/>
              </a:ext>
            </a:extLst>
          </p:cNvPr>
          <p:cNvSpPr txBox="1"/>
          <p:nvPr/>
        </p:nvSpPr>
        <p:spPr>
          <a:xfrm>
            <a:off x="8094702" y="3865558"/>
            <a:ext cx="3055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Motifs in larva zebrafish brainstem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07230D-1DFA-6532-9B84-033136D7BDE4}"/>
              </a:ext>
            </a:extLst>
          </p:cNvPr>
          <p:cNvSpPr txBox="1"/>
          <p:nvPr/>
        </p:nvSpPr>
        <p:spPr>
          <a:xfrm>
            <a:off x="9811020" y="6351349"/>
            <a:ext cx="2210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Yang et al., Current Biology 2023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568681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FDC33-39A8-4546-9FA8-F9BC400453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456" y="2864644"/>
            <a:ext cx="3392788" cy="3518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C571B-113B-5740-8930-DCC63318F028}"/>
              </a:ext>
            </a:extLst>
          </p:cNvPr>
          <p:cNvSpPr txBox="1"/>
          <p:nvPr/>
        </p:nvSpPr>
        <p:spPr>
          <a:xfrm>
            <a:off x="1612900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3D253-67A6-9C4D-8F27-7CB5DDBB05EF}"/>
              </a:ext>
            </a:extLst>
          </p:cNvPr>
          <p:cNvSpPr txBox="1"/>
          <p:nvPr/>
        </p:nvSpPr>
        <p:spPr>
          <a:xfrm>
            <a:off x="7334593" y="1347164"/>
            <a:ext cx="41525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>
                <a:cs typeface="Times New Roman" panose="02020603050405020304" pitchFamily="18" charset="0"/>
              </a:rPr>
              <a:t>van den Heuvel &amp; Sporns, J. Neuroscience 2011.</a:t>
            </a:r>
          </a:p>
          <a:p>
            <a:pPr algn="r"/>
            <a:r>
              <a:rPr lang="en-CA" sz="1400"/>
              <a:t>Harriger et al.  PLOS One 2012.</a:t>
            </a:r>
            <a:endParaRPr lang="en-CA" sz="1400">
              <a:cs typeface="Times New Roman" panose="02020603050405020304" pitchFamily="18" charset="0"/>
            </a:endParaRPr>
          </a:p>
          <a:p>
            <a:pPr algn="r"/>
            <a:r>
              <a:rPr lang="en-CA" sz="1400">
                <a:cs typeface="Times New Roman" panose="02020603050405020304" pitchFamily="18" charset="0"/>
              </a:rPr>
              <a:t>Liang et al. Cerebral cortex 2017.</a:t>
            </a:r>
          </a:p>
          <a:p>
            <a:pPr algn="r"/>
            <a:r>
              <a:rPr lang="en-CA" sz="1400">
                <a:cs typeface="Times New Roman" panose="02020603050405020304" pitchFamily="18" charset="0"/>
              </a:rPr>
              <a:t>Cook et al. Nature 2019.</a:t>
            </a:r>
          </a:p>
          <a:p>
            <a:pPr algn="r"/>
            <a:r>
              <a:rPr lang="en-CA" sz="1400">
                <a:cs typeface="Times New Roman" panose="02020603050405020304" pitchFamily="18" charset="0"/>
              </a:rPr>
              <a:t>Lin, Yang et al. bioRxiv 2024.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C1382D-7A46-6D47-BE9D-7219851F9A43}"/>
              </a:ext>
            </a:extLst>
          </p:cNvPr>
          <p:cNvSpPr/>
          <p:nvPr/>
        </p:nvSpPr>
        <p:spPr>
          <a:xfrm>
            <a:off x="361872" y="311553"/>
            <a:ext cx="110137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Seventh fundamental concept: rich-club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65B70E3-8F2A-FB46-9599-FFE89A3B22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41" y="2725167"/>
            <a:ext cx="5740816" cy="34103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9CF58B2-FEB7-794B-8302-2C8FC36F2299}"/>
              </a:ext>
            </a:extLst>
          </p:cNvPr>
          <p:cNvSpPr txBox="1"/>
          <p:nvPr/>
        </p:nvSpPr>
        <p:spPr>
          <a:xfrm>
            <a:off x="8527599" y="6382846"/>
            <a:ext cx="320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>
                <a:cs typeface="Times New Roman" panose="02020603050405020304" pitchFamily="18" charset="0"/>
              </a:rPr>
              <a:t>van den Heuvel &amp; Sporns, J. Neuroscience 2011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27FA0D-45D8-D941-99DA-3D736463DE6E}"/>
              </a:ext>
            </a:extLst>
          </p:cNvPr>
          <p:cNvSpPr txBox="1"/>
          <p:nvPr/>
        </p:nvSpPr>
        <p:spPr>
          <a:xfrm>
            <a:off x="650681" y="6244346"/>
            <a:ext cx="2109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/>
              <a:t>Harriger et al.  PLOS One 2012.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2B409E-FFB8-5DB5-B039-F52EE88E1DB8}"/>
              </a:ext>
            </a:extLst>
          </p:cNvPr>
          <p:cNvSpPr txBox="1"/>
          <p:nvPr/>
        </p:nvSpPr>
        <p:spPr>
          <a:xfrm>
            <a:off x="704841" y="1139054"/>
            <a:ext cx="6369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/>
              <a:t>A rich-club in a graph is a subset of highly connected nodes (hubs) that are more densely interconnected among themselves than with the rest of the network, forming an elite "club”, expected to play a crucial role in maintaining the network's structural integrity and facilitating efficient communication.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DEF036A-E3DF-3735-D1A4-EC37EC65E267}"/>
              </a:ext>
            </a:extLst>
          </p:cNvPr>
          <p:cNvSpPr txBox="1"/>
          <p:nvPr/>
        </p:nvSpPr>
        <p:spPr>
          <a:xfrm>
            <a:off x="8222456" y="1030267"/>
            <a:ext cx="3217742" cy="400110"/>
          </a:xfrm>
          <a:prstGeom prst="rect">
            <a:avLst/>
          </a:prstGeom>
          <a:noFill/>
          <a:ln w="38100" cap="rnd">
            <a:solidFill>
              <a:srgbClr val="FE7948"/>
            </a:solidFill>
            <a:round/>
          </a:ln>
        </p:spPr>
        <p:txBody>
          <a:bodyPr wrap="square">
            <a:spAutoFit/>
          </a:bodyPr>
          <a:lstStyle/>
          <a:p>
            <a:pPr algn="r"/>
            <a:r>
              <a:rPr lang="en-CA" sz="2000">
                <a:cs typeface="Times New Roman" panose="02020603050405020304" pitchFamily="18" charset="0"/>
              </a:rPr>
              <a:t>Connectomes have rich-clubs </a:t>
            </a:r>
          </a:p>
        </p:txBody>
      </p:sp>
    </p:spTree>
    <p:extLst>
      <p:ext uri="{BB962C8B-B14F-4D97-AF65-F5344CB8AC3E}">
        <p14:creationId xmlns:p14="http://schemas.microsoft.com/office/powerpoint/2010/main" val="1815547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1C571B-113B-5740-8930-DCC63318F028}"/>
              </a:ext>
            </a:extLst>
          </p:cNvPr>
          <p:cNvSpPr txBox="1"/>
          <p:nvPr/>
        </p:nvSpPr>
        <p:spPr>
          <a:xfrm>
            <a:off x="1612900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C1382D-7A46-6D47-BE9D-7219851F9A43}"/>
              </a:ext>
            </a:extLst>
          </p:cNvPr>
          <p:cNvSpPr/>
          <p:nvPr/>
        </p:nvSpPr>
        <p:spPr>
          <a:xfrm>
            <a:off x="340068" y="196641"/>
            <a:ext cx="110137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Eighth fundamental concept:  modularity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8FE123-37A8-F34C-9B49-67FD1F5F86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8044" y="2465435"/>
            <a:ext cx="6736381" cy="370277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1C82220-9BC7-2744-A7BC-37C8C79071A9}"/>
              </a:ext>
            </a:extLst>
          </p:cNvPr>
          <p:cNvSpPr txBox="1"/>
          <p:nvPr/>
        </p:nvSpPr>
        <p:spPr>
          <a:xfrm>
            <a:off x="6746942" y="6399749"/>
            <a:ext cx="3257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 err="1"/>
              <a:t>Sporns</a:t>
            </a:r>
            <a:r>
              <a:rPr lang="fr-CA" sz="1400" dirty="0"/>
              <a:t> &amp; </a:t>
            </a:r>
            <a:r>
              <a:rPr lang="fr-CA" sz="1400" dirty="0" err="1"/>
              <a:t>Betzel</a:t>
            </a:r>
            <a:r>
              <a:rPr lang="fr-CA" sz="1400" dirty="0"/>
              <a:t>, </a:t>
            </a:r>
            <a:r>
              <a:rPr lang="fr-CA" sz="1400" dirty="0" err="1"/>
              <a:t>Annu</a:t>
            </a:r>
            <a:r>
              <a:rPr lang="fr-CA" sz="1400" dirty="0"/>
              <a:t>. </a:t>
            </a:r>
            <a:r>
              <a:rPr lang="fr-CA" sz="1400" dirty="0" err="1"/>
              <a:t>Rev</a:t>
            </a:r>
            <a:r>
              <a:rPr lang="fr-CA" sz="1400" dirty="0"/>
              <a:t>. </a:t>
            </a:r>
            <a:r>
              <a:rPr lang="fr-CA" sz="1400" dirty="0" err="1"/>
              <a:t>Psychol</a:t>
            </a:r>
            <a:r>
              <a:rPr lang="fr-CA" sz="1400" dirty="0"/>
              <a:t>. 2016 </a:t>
            </a:r>
            <a:br>
              <a:rPr lang="fr-CA" sz="1400" dirty="0"/>
            </a:br>
            <a:endParaRPr lang="fr-CA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CBF066-02B2-0D05-8899-69EEEEAD40AA}"/>
              </a:ext>
            </a:extLst>
          </p:cNvPr>
          <p:cNvSpPr txBox="1"/>
          <p:nvPr/>
        </p:nvSpPr>
        <p:spPr>
          <a:xfrm>
            <a:off x="778667" y="1033571"/>
            <a:ext cx="1089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module or community in a graph is a subset of nodes that are more densely connected to each other than to the rest of the network, often representing functional or structural subunits within the overall graph.</a:t>
            </a:r>
          </a:p>
        </p:txBody>
      </p:sp>
    </p:spTree>
    <p:extLst>
      <p:ext uri="{BB962C8B-B14F-4D97-AF65-F5344CB8AC3E}">
        <p14:creationId xmlns:p14="http://schemas.microsoft.com/office/powerpoint/2010/main" val="74841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C2B8A7-23B5-764D-A121-03DA77512825}"/>
              </a:ext>
            </a:extLst>
          </p:cNvPr>
          <p:cNvSpPr/>
          <p:nvPr/>
        </p:nvSpPr>
        <p:spPr>
          <a:xfrm>
            <a:off x="670510" y="295817"/>
            <a:ext cx="6675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What is the topology of a graph?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CF6FC9-859D-CEFC-3D41-58959E22CCDC}"/>
              </a:ext>
            </a:extLst>
          </p:cNvPr>
          <p:cNvSpPr txBox="1"/>
          <p:nvPr/>
        </p:nvSpPr>
        <p:spPr>
          <a:xfrm>
            <a:off x="670510" y="940335"/>
            <a:ext cx="11259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The topology of a graph is the arrangement and connections of its vertices and edges.</a:t>
            </a:r>
          </a:p>
          <a:p>
            <a:endParaRPr lang="en-CA" sz="2000" dirty="0"/>
          </a:p>
          <a:p>
            <a:r>
              <a:rPr lang="en-CA" sz="2000" dirty="0"/>
              <a:t>The topology is preserved under continuous transformations that do not break or alter the edges.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868EF4-54A6-1F7A-EF55-A4AFAE49F951}"/>
              </a:ext>
            </a:extLst>
          </p:cNvPr>
          <p:cNvSpPr txBox="1"/>
          <p:nvPr/>
        </p:nvSpPr>
        <p:spPr>
          <a:xfrm>
            <a:off x="670510" y="3143161"/>
            <a:ext cx="25513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Same graph, </a:t>
            </a:r>
            <a:br>
              <a:rPr lang="en-CA" sz="2000" dirty="0"/>
            </a:br>
            <a:r>
              <a:rPr lang="en-CA" sz="2000" dirty="0"/>
              <a:t>same topology, </a:t>
            </a:r>
            <a:br>
              <a:rPr lang="en-CA" sz="2000" dirty="0"/>
            </a:br>
            <a:r>
              <a:rPr lang="en-CA" sz="2000" dirty="0"/>
              <a:t>but three different </a:t>
            </a:r>
            <a:br>
              <a:rPr lang="en-CA" sz="2000" dirty="0"/>
            </a:br>
            <a:r>
              <a:rPr lang="en-CA" sz="2000" dirty="0"/>
              <a:t>visual representations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28F2D7-70EC-F269-284E-3C9B57A89C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1831" y="2570664"/>
            <a:ext cx="8758239" cy="26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3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1C571B-113B-5740-8930-DCC63318F028}"/>
              </a:ext>
            </a:extLst>
          </p:cNvPr>
          <p:cNvSpPr txBox="1"/>
          <p:nvPr/>
        </p:nvSpPr>
        <p:spPr>
          <a:xfrm>
            <a:off x="1612900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2A91563-0FA7-0546-8701-C10C33889D24}"/>
              </a:ext>
            </a:extLst>
          </p:cNvPr>
          <p:cNvSpPr txBox="1"/>
          <p:nvPr/>
        </p:nvSpPr>
        <p:spPr>
          <a:xfrm>
            <a:off x="616857" y="341615"/>
            <a:ext cx="5121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/>
              <a:t>Matrix form of community detection: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D614A-6C40-E54F-A500-1668FC494F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900" y="1191466"/>
            <a:ext cx="2987430" cy="2269671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AD78E0C-2833-8946-8D39-AE48BB4811BA}"/>
              </a:ext>
            </a:extLst>
          </p:cNvPr>
          <p:cNvCxnSpPr/>
          <p:nvPr/>
        </p:nvCxnSpPr>
        <p:spPr>
          <a:xfrm>
            <a:off x="5231758" y="2220031"/>
            <a:ext cx="8642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F649392-4A37-EE43-96E2-88A973D8C5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471" y="1388181"/>
            <a:ext cx="4216400" cy="16637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F03D5A5-D711-5B46-B477-29AD81B47F42}"/>
              </a:ext>
            </a:extLst>
          </p:cNvPr>
          <p:cNvCxnSpPr/>
          <p:nvPr/>
        </p:nvCxnSpPr>
        <p:spPr>
          <a:xfrm>
            <a:off x="5266620" y="5099303"/>
            <a:ext cx="8642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878D84A-52B2-3342-BF85-D77A06456391}"/>
              </a:ext>
            </a:extLst>
          </p:cNvPr>
          <p:cNvCxnSpPr>
            <a:cxnSpLocks/>
          </p:cNvCxnSpPr>
          <p:nvPr/>
        </p:nvCxnSpPr>
        <p:spPr>
          <a:xfrm>
            <a:off x="8723429" y="3367564"/>
            <a:ext cx="0" cy="7511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BBC12F4-59E0-AE40-965E-5FF3D4DAE3DA}"/>
              </a:ext>
            </a:extLst>
          </p:cNvPr>
          <p:cNvSpPr txBox="1"/>
          <p:nvPr/>
        </p:nvSpPr>
        <p:spPr>
          <a:xfrm>
            <a:off x="8773545" y="3558455"/>
            <a:ext cx="345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Permutation of rows and columns 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4A168EE-F5A8-EB40-B81F-01962CFBD1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6271" y="4311903"/>
            <a:ext cx="4038600" cy="1574800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BFA624F-E4A9-AA4A-8DA4-E5B2646E745E}"/>
              </a:ext>
            </a:extLst>
          </p:cNvPr>
          <p:cNvSpPr/>
          <p:nvPr/>
        </p:nvSpPr>
        <p:spPr>
          <a:xfrm>
            <a:off x="6878942" y="4311903"/>
            <a:ext cx="1844486" cy="751114"/>
          </a:xfrm>
          <a:prstGeom prst="roundRect">
            <a:avLst/>
          </a:prstGeom>
          <a:noFill/>
          <a:ln w="50800">
            <a:solidFill>
              <a:srgbClr val="FE7948">
                <a:alpha val="4961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85EA2A6-D89A-A646-A48D-AB1DAE5453CD}"/>
              </a:ext>
            </a:extLst>
          </p:cNvPr>
          <p:cNvSpPr/>
          <p:nvPr/>
        </p:nvSpPr>
        <p:spPr>
          <a:xfrm>
            <a:off x="8882443" y="4937831"/>
            <a:ext cx="2202428" cy="948872"/>
          </a:xfrm>
          <a:prstGeom prst="roundRect">
            <a:avLst/>
          </a:prstGeom>
          <a:noFill/>
          <a:ln w="50800">
            <a:solidFill>
              <a:srgbClr val="FE7948">
                <a:alpha val="5037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54C50C2-2453-1541-B37A-C85A16C195B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320" y="3991569"/>
            <a:ext cx="3296475" cy="25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57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80DA107-5C8D-2A43-D327-81C445CB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857" y="3249749"/>
            <a:ext cx="5347418" cy="266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04607A3-6FEE-C2BE-43F6-AEC5E342E3EE}"/>
              </a:ext>
            </a:extLst>
          </p:cNvPr>
          <p:cNvSpPr txBox="1"/>
          <p:nvPr/>
        </p:nvSpPr>
        <p:spPr>
          <a:xfrm>
            <a:off x="4354905" y="5902721"/>
            <a:ext cx="2547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Winding et al., Science 2023.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EEB620-179F-6558-85DF-F643BE1F6EA4}"/>
              </a:ext>
            </a:extLst>
          </p:cNvPr>
          <p:cNvSpPr txBox="1"/>
          <p:nvPr/>
        </p:nvSpPr>
        <p:spPr>
          <a:xfrm>
            <a:off x="3014195" y="1429945"/>
            <a:ext cx="1847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400" dirty="0"/>
            </a:br>
            <a:br>
              <a:rPr lang="fr-CA" sz="1400" dirty="0"/>
            </a:br>
            <a:endParaRPr lang="fr-CA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5C6B8C-956D-D9FB-FF74-13E26E8B694E}"/>
              </a:ext>
            </a:extLst>
          </p:cNvPr>
          <p:cNvSpPr txBox="1"/>
          <p:nvPr/>
        </p:nvSpPr>
        <p:spPr>
          <a:xfrm>
            <a:off x="3118173" y="1880443"/>
            <a:ext cx="60971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A" sz="1400" dirty="0" err="1"/>
              <a:t>Sporns</a:t>
            </a:r>
            <a:r>
              <a:rPr lang="fr-CA" sz="1400" dirty="0"/>
              <a:t> &amp; </a:t>
            </a:r>
            <a:r>
              <a:rPr lang="fr-CA" sz="1400" dirty="0" err="1"/>
              <a:t>Betzel</a:t>
            </a:r>
            <a:r>
              <a:rPr lang="fr-CA" sz="1400" dirty="0"/>
              <a:t>, </a:t>
            </a:r>
            <a:r>
              <a:rPr lang="fr-CA" sz="1400" dirty="0" err="1"/>
              <a:t>Annu</a:t>
            </a:r>
            <a:r>
              <a:rPr lang="fr-CA" sz="1400" dirty="0"/>
              <a:t>. </a:t>
            </a:r>
            <a:r>
              <a:rPr lang="fr-CA" sz="1400" dirty="0" err="1"/>
              <a:t>Rev</a:t>
            </a:r>
            <a:r>
              <a:rPr lang="fr-CA" sz="1400" dirty="0"/>
              <a:t>. </a:t>
            </a:r>
            <a:r>
              <a:rPr lang="fr-CA" sz="1400" dirty="0" err="1"/>
              <a:t>Psychol</a:t>
            </a:r>
            <a:r>
              <a:rPr lang="fr-CA" sz="1400" dirty="0"/>
              <a:t>. 2016.</a:t>
            </a:r>
          </a:p>
          <a:p>
            <a:pPr algn="r"/>
            <a:r>
              <a:rPr lang="en-US" sz="1400" dirty="0"/>
              <a:t>Liu et al., </a:t>
            </a:r>
            <a:r>
              <a:rPr lang="en-US" sz="1400" dirty="0" err="1"/>
              <a:t>Netw</a:t>
            </a:r>
            <a:r>
              <a:rPr lang="en-US" sz="1400" dirty="0"/>
              <a:t>. </a:t>
            </a:r>
            <a:r>
              <a:rPr lang="en-US" sz="1400" dirty="0" err="1"/>
              <a:t>Neurosci</a:t>
            </a:r>
            <a:r>
              <a:rPr lang="en-US" sz="1400" dirty="0"/>
              <a:t>. 2020.</a:t>
            </a:r>
            <a:endParaRPr lang="fr-CA" sz="1400" dirty="0"/>
          </a:p>
          <a:p>
            <a:pPr algn="r"/>
            <a:r>
              <a:rPr lang="fr-CA" sz="1400" dirty="0" err="1"/>
              <a:t>Betzel</a:t>
            </a:r>
            <a:r>
              <a:rPr lang="fr-CA" sz="1400" dirty="0"/>
              <a:t>, Connectome </a:t>
            </a:r>
            <a:r>
              <a:rPr lang="fr-CA" sz="1400" dirty="0" err="1"/>
              <a:t>Analysis</a:t>
            </a:r>
            <a:r>
              <a:rPr lang="fr-CA" sz="1400" dirty="0"/>
              <a:t> 2023. </a:t>
            </a:r>
            <a:endParaRPr lang="en-CA" sz="1400" dirty="0"/>
          </a:p>
        </p:txBody>
      </p:sp>
      <p:pic>
        <p:nvPicPr>
          <p:cNvPr id="9" name="Picture 4" descr="A diagram made of lines and dots in multiple different colours on a white background">
            <a:extLst>
              <a:ext uri="{FF2B5EF4-FFF2-40B4-BE49-F238E27FC236}">
                <a16:creationId xmlns:a16="http://schemas.microsoft.com/office/drawing/2014/main" id="{FE09B27B-8610-E332-8979-C77B4660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8490" y="2892525"/>
            <a:ext cx="3427758" cy="316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218C6B9-CF29-9867-AA3E-CA0A98889FCE}"/>
              </a:ext>
            </a:extLst>
          </p:cNvPr>
          <p:cNvSpPr txBox="1"/>
          <p:nvPr/>
        </p:nvSpPr>
        <p:spPr>
          <a:xfrm>
            <a:off x="8611788" y="5915799"/>
            <a:ext cx="1752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Naddaf</a:t>
            </a:r>
            <a:r>
              <a:rPr lang="en-US" sz="1400" dirty="0"/>
              <a:t>, Nature 2023</a:t>
            </a:r>
            <a:r>
              <a:rPr lang="en-US" sz="1600" dirty="0"/>
              <a:t>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48FCAA-6A75-24A7-873A-BA9A2AD20294}"/>
              </a:ext>
            </a:extLst>
          </p:cNvPr>
          <p:cNvSpPr txBox="1"/>
          <p:nvPr/>
        </p:nvSpPr>
        <p:spPr>
          <a:xfrm>
            <a:off x="3873133" y="1476111"/>
            <a:ext cx="5220283" cy="400110"/>
          </a:xfrm>
          <a:prstGeom prst="rect">
            <a:avLst/>
          </a:prstGeom>
          <a:noFill/>
          <a:ln w="38100" cap="rnd">
            <a:solidFill>
              <a:srgbClr val="FE7948"/>
            </a:solidFill>
            <a:round/>
          </a:ln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All connectomes have modules or </a:t>
            </a:r>
            <a:r>
              <a:rPr lang="fr-FR" sz="2000" dirty="0" err="1"/>
              <a:t>communities</a:t>
            </a:r>
            <a:r>
              <a:rPr lang="fr-F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8643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1C571B-113B-5740-8930-DCC63318F028}"/>
              </a:ext>
            </a:extLst>
          </p:cNvPr>
          <p:cNvSpPr txBox="1"/>
          <p:nvPr/>
        </p:nvSpPr>
        <p:spPr>
          <a:xfrm>
            <a:off x="1612900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22535C6-A7D0-344C-A9EB-B2F71AF216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68" y="5467702"/>
            <a:ext cx="6491988" cy="1028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5E28CF0-AC10-A34F-8D9E-9FAF616C11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922" y="5354099"/>
            <a:ext cx="4642010" cy="1133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670B5A4-F183-C94E-B8B3-933E79EC03F4}"/>
              </a:ext>
            </a:extLst>
          </p:cNvPr>
          <p:cNvSpPr txBox="1"/>
          <p:nvPr/>
        </p:nvSpPr>
        <p:spPr>
          <a:xfrm>
            <a:off x="477518" y="4615435"/>
            <a:ext cx="10600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/>
              <a:t>Most methods can be rephrased in the language of the </a:t>
            </a:r>
            <a:r>
              <a:rPr lang="en-CA" sz="2400" b="1"/>
              <a:t>Stochastic Block Model</a:t>
            </a:r>
            <a:r>
              <a:rPr lang="en-CA" sz="2400"/>
              <a:t>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220022-3D9F-EA40-AC09-B6302205288A}"/>
              </a:ext>
            </a:extLst>
          </p:cNvPr>
          <p:cNvSpPr txBox="1"/>
          <p:nvPr/>
        </p:nvSpPr>
        <p:spPr>
          <a:xfrm>
            <a:off x="477518" y="1124304"/>
            <a:ext cx="62170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/>
              <a:t>There are several methods to detect modules or communities.</a:t>
            </a:r>
            <a:endParaRPr lang="en-CA"/>
          </a:p>
          <a:p>
            <a:endParaRPr lang="en-CA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52BC8CA-B067-6146-8B79-CC7AF219D11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855" y="1124304"/>
            <a:ext cx="5098077" cy="1527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B7FC06A-F8AA-B034-3B82-EFB060D7F0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239" y="2873501"/>
            <a:ext cx="4060693" cy="1628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314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C91603-0A12-0EC5-3DF5-7500E50CA796}"/>
              </a:ext>
            </a:extLst>
          </p:cNvPr>
          <p:cNvSpPr/>
          <p:nvPr/>
        </p:nvSpPr>
        <p:spPr>
          <a:xfrm>
            <a:off x="340068" y="196641"/>
            <a:ext cx="110137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A new concept:  effective rank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63CE7E5-A462-3711-9867-A6C867653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5826" y="3552949"/>
            <a:ext cx="1148882" cy="114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1E34C131-00F8-A76C-2599-4F6A8D5EA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3620" y="3618003"/>
            <a:ext cx="1148882" cy="114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1ADF7C-5016-D7A2-30A4-A6B507BD17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826" y="2178189"/>
            <a:ext cx="6140347" cy="1250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640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B8B8577-57CF-B242-AF73-DF92502D0785}"/>
              </a:ext>
            </a:extLst>
          </p:cNvPr>
          <p:cNvSpPr txBox="1"/>
          <p:nvPr/>
        </p:nvSpPr>
        <p:spPr>
          <a:xfrm>
            <a:off x="241504" y="78512"/>
            <a:ext cx="11360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7FC1"/>
                </a:solidFill>
                <a:latin typeface="Raleway" pitchFamily="2" charset="77"/>
              </a:rPr>
              <a:t>Theoretical framework: </a:t>
            </a:r>
            <a:br>
              <a:rPr lang="en-US" sz="2800" b="1" dirty="0">
                <a:solidFill>
                  <a:srgbClr val="417FC1"/>
                </a:solidFill>
                <a:latin typeface="Raleway" pitchFamily="2" charset="77"/>
              </a:rPr>
            </a:br>
            <a:r>
              <a:rPr lang="en-US" sz="2800" b="1" dirty="0">
                <a:solidFill>
                  <a:srgbClr val="417FC1"/>
                </a:solidFill>
                <a:latin typeface="Raleway" pitchFamily="2" charset="77"/>
              </a:rPr>
              <a:t>Spectral Graph Theory and Matrix factorization</a:t>
            </a:r>
          </a:p>
        </p:txBody>
      </p:sp>
      <p:pic>
        <p:nvPicPr>
          <p:cNvPr id="2050" name="Picture 2" descr="Graph Spectra for Complex Networks">
            <a:extLst>
              <a:ext uri="{FF2B5EF4-FFF2-40B4-BE49-F238E27FC236}">
                <a16:creationId xmlns:a16="http://schemas.microsoft.com/office/drawing/2014/main" id="{58F9AD6C-9061-AB4C-9341-17F980DA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2969" y="1955800"/>
            <a:ext cx="184638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BCDAA49-2AF7-2D4B-9FBC-027C6E15FDD6}"/>
              </a:ext>
            </a:extLst>
          </p:cNvPr>
          <p:cNvSpPr txBox="1"/>
          <p:nvPr/>
        </p:nvSpPr>
        <p:spPr>
          <a:xfrm>
            <a:off x="482600" y="1435100"/>
            <a:ext cx="292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sources of information:</a:t>
            </a:r>
          </a:p>
        </p:txBody>
      </p:sp>
      <p:pic>
        <p:nvPicPr>
          <p:cNvPr id="2052" name="Picture 4" descr="A brief introduction to spectral graph theory by Bogdan Nica">
            <a:extLst>
              <a:ext uri="{FF2B5EF4-FFF2-40B4-BE49-F238E27FC236}">
                <a16:creationId xmlns:a16="http://schemas.microsoft.com/office/drawing/2014/main" id="{C94FEB30-B4D3-4148-8CDE-097434E39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485" y="1955800"/>
            <a:ext cx="17145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ectra of Graphs | Andries E. Brouwer | Springer">
            <a:extLst>
              <a:ext uri="{FF2B5EF4-FFF2-40B4-BE49-F238E27FC236}">
                <a16:creationId xmlns:a16="http://schemas.microsoft.com/office/drawing/2014/main" id="{DF11BC2E-0B8B-824F-BB5C-2474BE72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9493" y="1955800"/>
            <a:ext cx="1582956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9E8B9C57-F5DA-564B-9102-55E9715EE34F}"/>
              </a:ext>
            </a:extLst>
          </p:cNvPr>
          <p:cNvGrpSpPr/>
          <p:nvPr/>
        </p:nvGrpSpPr>
        <p:grpSpPr>
          <a:xfrm>
            <a:off x="8051768" y="1955800"/>
            <a:ext cx="3474526" cy="1270000"/>
            <a:chOff x="614485" y="4686301"/>
            <a:chExt cx="3474526" cy="127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2179BD9-9F4F-894A-B6D2-A8682824E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485" y="4686301"/>
              <a:ext cx="3474526" cy="95250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2F01AFE-35A8-334C-A102-90FED094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485" y="5638801"/>
              <a:ext cx="3175000" cy="317500"/>
            </a:xfrm>
            <a:prstGeom prst="rect">
              <a:avLst/>
            </a:prstGeom>
          </p:spPr>
        </p:pic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D9F6C1A8-BEDA-3249-9988-9E80877F053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648" y="3407012"/>
            <a:ext cx="4178300" cy="949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1B43DD9C-DF12-E041-989E-57B713F98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233" y="1955800"/>
            <a:ext cx="1645761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94C80D1-C9A2-964E-9CF2-21130C399FA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985" y="5053569"/>
            <a:ext cx="4029487" cy="1203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FE10DBC-2759-504B-9BF6-5DE68BA45AF3}"/>
              </a:ext>
            </a:extLst>
          </p:cNvPr>
          <p:cNvSpPr txBox="1"/>
          <p:nvPr/>
        </p:nvSpPr>
        <p:spPr>
          <a:xfrm>
            <a:off x="574920" y="5053569"/>
            <a:ext cx="141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treasure:</a:t>
            </a:r>
          </a:p>
        </p:txBody>
      </p:sp>
    </p:spTree>
    <p:extLst>
      <p:ext uri="{BB962C8B-B14F-4D97-AF65-F5344CB8AC3E}">
        <p14:creationId xmlns:p14="http://schemas.microsoft.com/office/powerpoint/2010/main" val="3227553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2D11A57-AAE5-E131-B6C2-CDD8BB041473}"/>
              </a:ext>
            </a:extLst>
          </p:cNvPr>
          <p:cNvSpPr txBox="1"/>
          <p:nvPr/>
        </p:nvSpPr>
        <p:spPr>
          <a:xfrm>
            <a:off x="475229" y="334450"/>
            <a:ext cx="10115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7FC1"/>
                </a:solidFill>
                <a:latin typeface="Raleway" pitchFamily="2" charset="77"/>
                <a:cs typeface="Arial" panose="020B0604020202020204" pitchFamily="34" charset="0"/>
              </a:rPr>
              <a:t>Most network models use low-rank matrices without justification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A02F5-A25C-3B8C-A5D2-F13B12C0F4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835" y="1179201"/>
            <a:ext cx="4205908" cy="47111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D9893A4-A67E-18A0-498E-FB4EE8467C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7" y="1391328"/>
            <a:ext cx="5246802" cy="15294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57D9A6-6A44-6E49-508F-B221BF0B52B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8658" y="3977692"/>
            <a:ext cx="3179085" cy="1101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5806CB6-85F7-5452-416F-F790D4DAAAD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96" y="3970031"/>
            <a:ext cx="2362866" cy="1101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B0DA19-813D-E8A8-300A-220955E2D07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96" y="5166840"/>
            <a:ext cx="3540551" cy="1227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788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D74D31-26C7-53A8-70BC-8F459BA2725E}"/>
              </a:ext>
            </a:extLst>
          </p:cNvPr>
          <p:cNvSpPr/>
          <p:nvPr/>
        </p:nvSpPr>
        <p:spPr>
          <a:xfrm>
            <a:off x="304922" y="250110"/>
            <a:ext cx="11887078" cy="80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417FC1"/>
                </a:solidFill>
                <a:latin typeface="Raleway" pitchFamily="2" charset="77"/>
                <a:cs typeface="Arial" panose="020B0604020202020204" pitchFamily="34" charset="0"/>
              </a:rPr>
              <a:t>Why matrix rank? How is it related to dimensionality?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B853DB-6626-1CF0-46B7-2D296F60AA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22" y="1415287"/>
            <a:ext cx="11672946" cy="2064442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8596073F-5060-250E-389C-77661554C345}"/>
              </a:ext>
            </a:extLst>
          </p:cNvPr>
          <p:cNvGrpSpPr/>
          <p:nvPr/>
        </p:nvGrpSpPr>
        <p:grpSpPr>
          <a:xfrm>
            <a:off x="3848956" y="4197195"/>
            <a:ext cx="6471346" cy="1094970"/>
            <a:chOff x="4265681" y="2881515"/>
            <a:chExt cx="6471346" cy="1094970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0191AC9D-FE3F-4785-E7D2-008A6080DAB4}"/>
                </a:ext>
              </a:extLst>
            </p:cNvPr>
            <p:cNvGrpSpPr/>
            <p:nvPr/>
          </p:nvGrpSpPr>
          <p:grpSpPr>
            <a:xfrm>
              <a:off x="4502338" y="2881515"/>
              <a:ext cx="6234689" cy="1094970"/>
              <a:chOff x="4477171" y="3540154"/>
              <a:chExt cx="6234689" cy="1094970"/>
            </a:xfrm>
          </p:grpSpPr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A46C044E-296F-B89D-1885-4F32CCCAAE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98475" y="3540154"/>
                <a:ext cx="6013385" cy="709828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8DCC09F-4CF0-D05E-FB42-1FF11F76F40B}"/>
                  </a:ext>
                </a:extLst>
              </p:cNvPr>
              <p:cNvSpPr txBox="1"/>
              <p:nvPr/>
            </p:nvSpPr>
            <p:spPr>
              <a:xfrm>
                <a:off x="4477171" y="4265792"/>
                <a:ext cx="2065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err="1">
                    <a:solidFill>
                      <a:srgbClr val="FF0000"/>
                    </a:solidFill>
                  </a:rPr>
                  <a:t>largest</a:t>
                </a:r>
                <a:r>
                  <a:rPr lang="fr-FR" b="1">
                    <a:solidFill>
                      <a:srgbClr val="FF0000"/>
                    </a:solidFill>
                  </a:rPr>
                  <a:t> contribution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EDE5F2B3-5272-5ABB-7289-9AD25879778C}"/>
                  </a:ext>
                </a:extLst>
              </p:cNvPr>
              <p:cNvSpPr/>
              <p:nvPr/>
            </p:nvSpPr>
            <p:spPr>
              <a:xfrm>
                <a:off x="8095702" y="3643935"/>
                <a:ext cx="833596" cy="520516"/>
              </a:xfrm>
              <a:prstGeom prst="round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00B050"/>
                  </a:solidFill>
                </a:endParaRP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6810682-5B8F-0188-D070-BB1B946BD47E}"/>
                  </a:ext>
                </a:extLst>
              </p:cNvPr>
              <p:cNvSpPr/>
              <p:nvPr/>
            </p:nvSpPr>
            <p:spPr>
              <a:xfrm>
                <a:off x="5075297" y="3656564"/>
                <a:ext cx="781262" cy="507887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58F9CF30-229A-14A6-9BE7-6745EF6B8F87}"/>
                  </a:ext>
                </a:extLst>
              </p:cNvPr>
              <p:cNvSpPr txBox="1"/>
              <p:nvPr/>
            </p:nvSpPr>
            <p:spPr>
              <a:xfrm>
                <a:off x="7405177" y="4265792"/>
                <a:ext cx="2214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err="1">
                    <a:solidFill>
                      <a:srgbClr val="92D050"/>
                    </a:solidFill>
                  </a:rPr>
                  <a:t>smallest</a:t>
                </a:r>
                <a:r>
                  <a:rPr lang="fr-FR" b="1">
                    <a:solidFill>
                      <a:srgbClr val="92D050"/>
                    </a:solidFill>
                  </a:rPr>
                  <a:t> contribution</a:t>
                </a:r>
              </a:p>
            </p:txBody>
          </p: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09FBC5A-E4E1-A30E-A7C6-BA526D26FE98}"/>
                </a:ext>
              </a:extLst>
            </p:cNvPr>
            <p:cNvSpPr txBox="1"/>
            <p:nvPr/>
          </p:nvSpPr>
          <p:spPr>
            <a:xfrm>
              <a:off x="4265681" y="2881515"/>
              <a:ext cx="6131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i="1"/>
                <a:t>W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1268C3EB-BCCD-A3BB-25FD-174D8F1C21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568" y="3531823"/>
            <a:ext cx="9172786" cy="331868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30535FB-BDB2-066C-BB3F-317FD8C5BC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529" y="4255601"/>
            <a:ext cx="8867864" cy="649395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33CC12-88F9-793D-6A7C-D2D72DD752F9}"/>
              </a:ext>
            </a:extLst>
          </p:cNvPr>
          <p:cNvGrpSpPr/>
          <p:nvPr/>
        </p:nvGrpSpPr>
        <p:grpSpPr>
          <a:xfrm>
            <a:off x="8274848" y="3543733"/>
            <a:ext cx="3611880" cy="2073129"/>
            <a:chOff x="8254024" y="4227724"/>
            <a:chExt cx="3611880" cy="2073129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1B11FD8-81F5-A0AF-B2EA-0C3DF33B8D13}"/>
                </a:ext>
              </a:extLst>
            </p:cNvPr>
            <p:cNvSpPr/>
            <p:nvPr/>
          </p:nvSpPr>
          <p:spPr>
            <a:xfrm>
              <a:off x="9742457" y="4924104"/>
              <a:ext cx="635014" cy="438570"/>
            </a:xfrm>
            <a:prstGeom prst="roundRect">
              <a:avLst/>
            </a:prstGeom>
            <a:noFill/>
            <a:ln w="28575">
              <a:solidFill>
                <a:srgbClr val="EC1B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B4D70EA-7AAF-CED1-6410-B08BF45554DA}"/>
                </a:ext>
              </a:extLst>
            </p:cNvPr>
            <p:cNvSpPr txBox="1"/>
            <p:nvPr/>
          </p:nvSpPr>
          <p:spPr>
            <a:xfrm>
              <a:off x="8254024" y="5900743"/>
              <a:ext cx="3611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/>
                <a:t>Incoming activity to each neuron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607196E-CC31-01B0-67F2-4FD407413DDB}"/>
                </a:ext>
              </a:extLst>
            </p:cNvPr>
            <p:cNvSpPr txBox="1"/>
            <p:nvPr/>
          </p:nvSpPr>
          <p:spPr>
            <a:xfrm>
              <a:off x="9548780" y="4227724"/>
              <a:ext cx="1339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/>
                <a:t>Firing rates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60F1A315-D95F-F790-2C2B-4489C2C218D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8420" y="4603519"/>
              <a:ext cx="0" cy="494261"/>
            </a:xfrm>
            <a:prstGeom prst="straightConnector1">
              <a:avLst/>
            </a:prstGeom>
            <a:ln w="28575">
              <a:solidFill>
                <a:srgbClr val="EE1A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2B5A7584-252C-9637-C3D1-B068A07AE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2610" y="5466867"/>
              <a:ext cx="7354" cy="446102"/>
            </a:xfrm>
            <a:prstGeom prst="straightConnector1">
              <a:avLst/>
            </a:prstGeom>
            <a:ln w="28575">
              <a:solidFill>
                <a:srgbClr val="EE1A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9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9880786-4B81-767D-ADB9-D0B0F0151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9800" y="879393"/>
            <a:ext cx="5232399" cy="5099213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EC721C1-7DB1-850A-A3DF-CFC2F3E4AA8E}"/>
              </a:ext>
            </a:extLst>
          </p:cNvPr>
          <p:cNvSpPr txBox="1"/>
          <p:nvPr/>
        </p:nvSpPr>
        <p:spPr>
          <a:xfrm>
            <a:off x="7125357" y="6146800"/>
            <a:ext cx="5139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err="1"/>
              <a:t>Inspired</a:t>
            </a:r>
            <a:r>
              <a:rPr lang="fr-CA" sz="1200"/>
              <a:t> by a lecture by Alex Townsend on </a:t>
            </a:r>
            <a:r>
              <a:rPr lang="fr-CA" sz="1200" err="1">
                <a:solidFill>
                  <a:srgbClr val="00B0F0"/>
                </a:solidFill>
                <a:hlinkClick r:id="rId3"/>
              </a:rPr>
              <a:t>Rapidly</a:t>
            </a:r>
            <a:r>
              <a:rPr lang="fr-CA" sz="1200">
                <a:solidFill>
                  <a:srgbClr val="00B0F0"/>
                </a:solidFill>
                <a:hlinkClick r:id="rId3"/>
              </a:rPr>
              <a:t> </a:t>
            </a:r>
            <a:r>
              <a:rPr lang="fr-CA" sz="1200" err="1">
                <a:solidFill>
                  <a:srgbClr val="00B0F0"/>
                </a:solidFill>
                <a:hlinkClick r:id="rId3"/>
              </a:rPr>
              <a:t>Decreasing</a:t>
            </a:r>
            <a:r>
              <a:rPr lang="fr-CA" sz="1200">
                <a:solidFill>
                  <a:srgbClr val="00B0F0"/>
                </a:solidFill>
                <a:hlinkClick r:id="rId3"/>
              </a:rPr>
              <a:t> </a:t>
            </a:r>
            <a:r>
              <a:rPr lang="fr-CA" sz="1200" err="1">
                <a:solidFill>
                  <a:srgbClr val="00B0F0"/>
                </a:solidFill>
                <a:hlinkClick r:id="rId3"/>
              </a:rPr>
              <a:t>Singular</a:t>
            </a:r>
            <a:r>
              <a:rPr lang="fr-CA" sz="1200">
                <a:solidFill>
                  <a:srgbClr val="00B0F0"/>
                </a:solidFill>
                <a:hlinkClick r:id="rId3"/>
              </a:rPr>
              <a:t> Values</a:t>
            </a:r>
            <a:endParaRPr lang="fr-FR" sz="1200">
              <a:solidFill>
                <a:srgbClr val="00B0F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46195-DE2A-E95B-9CAB-7BB5521A4B2A}"/>
              </a:ext>
            </a:extLst>
          </p:cNvPr>
          <p:cNvSpPr/>
          <p:nvPr/>
        </p:nvSpPr>
        <p:spPr>
          <a:xfrm>
            <a:off x="304922" y="0"/>
            <a:ext cx="11887078" cy="80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417FC1"/>
                </a:solidFill>
                <a:latin typeface="Raleway" pitchFamily="2" charset="77"/>
                <a:cs typeface="Arial" panose="020B0604020202020204" pitchFamily="34" charset="0"/>
              </a:rPr>
              <a:t>Flags have low rank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97485A-D2EB-3AF5-7FAF-2B9FE8568EB2}"/>
              </a:ext>
            </a:extLst>
          </p:cNvPr>
          <p:cNvSpPr txBox="1"/>
          <p:nvPr/>
        </p:nvSpPr>
        <p:spPr>
          <a:xfrm>
            <a:off x="344822" y="894822"/>
            <a:ext cx="7529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73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Netherlands flag has rank 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9580CB-6DE9-322E-D371-EC305B0E1D6D}"/>
              </a:ext>
            </a:extLst>
          </p:cNvPr>
          <p:cNvSpPr txBox="1"/>
          <p:nvPr/>
        </p:nvSpPr>
        <p:spPr>
          <a:xfrm>
            <a:off x="4318025" y="890147"/>
            <a:ext cx="7529152" cy="25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73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England’s flag has rank 2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284F025-8611-87AA-BFFE-86C53B609F99}"/>
              </a:ext>
            </a:extLst>
          </p:cNvPr>
          <p:cNvGrpSpPr/>
          <p:nvPr/>
        </p:nvGrpSpPr>
        <p:grpSpPr>
          <a:xfrm>
            <a:off x="4318025" y="1308785"/>
            <a:ext cx="7220649" cy="1244657"/>
            <a:chOff x="1109171" y="3033341"/>
            <a:chExt cx="6939446" cy="1029278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294BBE7-C35D-D935-B483-B1A71C847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9171" y="3160873"/>
              <a:ext cx="1428916" cy="757366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58563D5-5747-1E79-49A0-FEDABBB76566}"/>
                </a:ext>
              </a:extLst>
            </p:cNvPr>
            <p:cNvSpPr txBox="1"/>
            <p:nvPr/>
          </p:nvSpPr>
          <p:spPr>
            <a:xfrm>
              <a:off x="2663109" y="3387726"/>
              <a:ext cx="145932" cy="30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/>
                <a:t>=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A557C34-8482-A647-997B-5F891A382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34255" y="3033341"/>
              <a:ext cx="314362" cy="1029278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6391898-5CCB-32A2-40EC-7DFFF7C65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06180" y="3169297"/>
              <a:ext cx="1369086" cy="75736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63867C93-92ED-5BEC-EEF8-B1C4EAADC060}"/>
                    </a:ext>
                  </a:extLst>
                </p:cNvPr>
                <p:cNvSpPr txBox="1"/>
                <p:nvPr/>
              </p:nvSpPr>
              <p:spPr>
                <a:xfrm>
                  <a:off x="4690125" y="3432382"/>
                  <a:ext cx="164559" cy="2143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63867C93-92ED-5BEC-EEF8-B1C4EAADC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125" y="3432382"/>
                  <a:ext cx="164559" cy="214347"/>
                </a:xfrm>
                <a:prstGeom prst="rect">
                  <a:avLst/>
                </a:prstGeom>
                <a:blipFill>
                  <a:blip r:embed="rId8"/>
                  <a:stretch>
                    <a:fillRect r="-9285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094AC69-4A21-9EDE-FC88-55745A69C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30882" y="3169297"/>
              <a:ext cx="1415184" cy="782393"/>
            </a:xfrm>
            <a:prstGeom prst="rect">
              <a:avLst/>
            </a:prstGeom>
          </p:spPr>
        </p:pic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EF3A5-0AE9-9B51-5307-894619BB9E0E}"/>
              </a:ext>
            </a:extLst>
          </p:cNvPr>
          <p:cNvSpPr txBox="1"/>
          <p:nvPr/>
        </p:nvSpPr>
        <p:spPr>
          <a:xfrm>
            <a:off x="304922" y="3442925"/>
            <a:ext cx="3246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73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Nunavik’s flag is more complex</a:t>
            </a:r>
          </a:p>
          <a:p>
            <a:endParaRPr lang="en-CA" sz="160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48DA3AA-70F4-ADE6-66C9-DF131DB3C38F}"/>
              </a:ext>
            </a:extLst>
          </p:cNvPr>
          <p:cNvGrpSpPr/>
          <p:nvPr/>
        </p:nvGrpSpPr>
        <p:grpSpPr>
          <a:xfrm>
            <a:off x="1212445" y="4176074"/>
            <a:ext cx="5753963" cy="2219063"/>
            <a:chOff x="1288431" y="3443289"/>
            <a:chExt cx="10634252" cy="343244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CB7E90B-75BA-3C98-66DD-6ED7BACF38C6}"/>
                </a:ext>
              </a:extLst>
            </p:cNvPr>
            <p:cNvSpPr txBox="1"/>
            <p:nvPr/>
          </p:nvSpPr>
          <p:spPr>
            <a:xfrm>
              <a:off x="4301953" y="3934936"/>
              <a:ext cx="271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/>
                <a:t>=</a:t>
              </a:r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1EBEA19-6A0A-D137-0EFA-DFBA6E25F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8431" y="3443289"/>
              <a:ext cx="2651350" cy="1506515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134266DC-6040-32B3-FAC3-BBAC91111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15800" y="3470977"/>
              <a:ext cx="2606872" cy="1478828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0EB72CA-94B7-FA82-9EB6-51C530C4F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98691" y="3443289"/>
              <a:ext cx="2632141" cy="1478828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9C3203F-2FB1-81D5-70D0-4AAE92367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27522" y="5259936"/>
              <a:ext cx="2610925" cy="1478828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15A2D367-6F65-AB8B-CE53-3CF5485B0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51720" y="4789001"/>
              <a:ext cx="470963" cy="20867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20830EEE-38C9-BB7F-B35C-662C6914A8DC}"/>
                    </a:ext>
                  </a:extLst>
                </p:cNvPr>
                <p:cNvSpPr txBox="1"/>
                <p:nvPr/>
              </p:nvSpPr>
              <p:spPr>
                <a:xfrm>
                  <a:off x="9544509" y="5832365"/>
                  <a:ext cx="11791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fr-FR"/>
                    <a:t>           </a:t>
                  </a:r>
                  <a14:m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a14:m>
                  <a:endParaRPr lang="fr-FR"/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20830EEE-38C9-BB7F-B35C-662C6914A8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4509" y="5832365"/>
                  <a:ext cx="117915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8B28D04F-1F67-F7FF-F23B-48E2C54734CC}"/>
                    </a:ext>
                  </a:extLst>
                </p:cNvPr>
                <p:cNvSpPr txBox="1"/>
                <p:nvPr/>
              </p:nvSpPr>
              <p:spPr>
                <a:xfrm>
                  <a:off x="5521460" y="5832365"/>
                  <a:ext cx="4106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8B28D04F-1F67-F7FF-F23B-48E2C5473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460" y="5832365"/>
                  <a:ext cx="410689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52778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0291A3DD-E11D-131B-B753-69BBEE250BE1}"/>
                    </a:ext>
                  </a:extLst>
                </p:cNvPr>
                <p:cNvSpPr txBox="1"/>
                <p:nvPr/>
              </p:nvSpPr>
              <p:spPr>
                <a:xfrm>
                  <a:off x="7868046" y="3919205"/>
                  <a:ext cx="4106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0291A3DD-E11D-131B-B753-69BBEE250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8046" y="3919205"/>
                  <a:ext cx="410689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52778" b="-43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" descr="implication Icon - Free PNG &amp; SVG 711174 - Noun Project">
            <a:extLst>
              <a:ext uri="{FF2B5EF4-FFF2-40B4-BE49-F238E27FC236}">
                <a16:creationId xmlns:a16="http://schemas.microsoft.com/office/drawing/2014/main" id="{02273306-C47C-0FE5-7814-BF8778717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8212" y="4672003"/>
            <a:ext cx="769621" cy="7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FA1378F8-377E-07E1-0A7C-9CC8F19C85DD}"/>
              </a:ext>
            </a:extLst>
          </p:cNvPr>
          <p:cNvSpPr txBox="1"/>
          <p:nvPr/>
        </p:nvSpPr>
        <p:spPr>
          <a:xfrm>
            <a:off x="8013295" y="4488312"/>
            <a:ext cx="3822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Arial" panose="020B0604020202020204" pitchFamily="34" charset="0"/>
              </a:rPr>
              <a:t>High rank, but well approximated with a few singular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Arial" panose="020B0604020202020204" pitchFamily="34" charset="0"/>
              </a:rPr>
              <a:t>Approximately low-dimensional.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Arial" panose="020B0604020202020204" pitchFamily="34" charset="0"/>
              </a:rPr>
              <a:t>Need better measures of dimensionality.</a:t>
            </a:r>
          </a:p>
          <a:p>
            <a:endParaRPr lang="en-CA" sz="1600"/>
          </a:p>
        </p:txBody>
      </p:sp>
      <p:pic>
        <p:nvPicPr>
          <p:cNvPr id="1026" name="Picture 2" descr="Flag of the Kingdom of the Netherlands">
            <a:extLst>
              <a:ext uri="{FF2B5EF4-FFF2-40B4-BE49-F238E27FC236}">
                <a16:creationId xmlns:a16="http://schemas.microsoft.com/office/drawing/2014/main" id="{DCD75F55-4A37-BD5B-A163-D08AAD6E4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7771" y="1470291"/>
            <a:ext cx="1361088" cy="9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2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6" grpId="0"/>
      <p:bldP spid="31" grpId="0"/>
      <p:bldP spid="31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5E48578-1578-E8FB-A738-D958A847C8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02084"/>
            <a:ext cx="12192000" cy="372963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F1698A2-321F-A889-9ABB-969BCE41CF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693" y="922789"/>
            <a:ext cx="8546614" cy="172079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F8AE49C-1B3D-093E-8AD1-A092427896AC}"/>
              </a:ext>
            </a:extLst>
          </p:cNvPr>
          <p:cNvSpPr txBox="1"/>
          <p:nvPr/>
        </p:nvSpPr>
        <p:spPr>
          <a:xfrm>
            <a:off x="261854" y="99239"/>
            <a:ext cx="1136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7F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effective ranks measure the decrease of singular values 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CBE5D62-0958-1D54-1C72-25BFF86A0D70}"/>
              </a:ext>
            </a:extLst>
          </p:cNvPr>
          <p:cNvGrpSpPr/>
          <p:nvPr/>
        </p:nvGrpSpPr>
        <p:grpSpPr>
          <a:xfrm>
            <a:off x="496083" y="1451980"/>
            <a:ext cx="11199834" cy="639120"/>
            <a:chOff x="496083" y="1451980"/>
            <a:chExt cx="11199834" cy="63912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21F7D06-04A3-4602-306B-49F5A6BC1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083" y="1451980"/>
              <a:ext cx="11199834" cy="639120"/>
            </a:xfrm>
            <a:prstGeom prst="rect">
              <a:avLst/>
            </a:prstGeom>
          </p:spPr>
        </p:pic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4002389-22B1-E9D8-F9ED-545FF406AABB}"/>
                </a:ext>
              </a:extLst>
            </p:cNvPr>
            <p:cNvSpPr/>
            <p:nvPr/>
          </p:nvSpPr>
          <p:spPr>
            <a:xfrm>
              <a:off x="10813410" y="1491088"/>
              <a:ext cx="696285" cy="421602"/>
            </a:xfrm>
            <a:prstGeom prst="roundRect">
              <a:avLst/>
            </a:prstGeom>
            <a:noFill/>
            <a:ln w="38100">
              <a:solidFill>
                <a:srgbClr val="FE7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6C4FC0C-E5BB-7DD0-E9C2-C2D663C9EE9C}"/>
                </a:ext>
              </a:extLst>
            </p:cNvPr>
            <p:cNvSpPr/>
            <p:nvPr/>
          </p:nvSpPr>
          <p:spPr>
            <a:xfrm>
              <a:off x="3674378" y="1528044"/>
              <a:ext cx="3238150" cy="421602"/>
            </a:xfrm>
            <a:prstGeom prst="roundRect">
              <a:avLst/>
            </a:prstGeom>
            <a:noFill/>
            <a:ln w="38100">
              <a:solidFill>
                <a:srgbClr val="FE7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F5166D9-C3C7-2960-9B6A-D2834F557E4B}"/>
                </a:ext>
              </a:extLst>
            </p:cNvPr>
            <p:cNvSpPr/>
            <p:nvPr/>
          </p:nvSpPr>
          <p:spPr>
            <a:xfrm>
              <a:off x="662731" y="1528044"/>
              <a:ext cx="2718032" cy="421602"/>
            </a:xfrm>
            <a:prstGeom prst="roundRect">
              <a:avLst/>
            </a:prstGeom>
            <a:noFill/>
            <a:ln w="38100">
              <a:solidFill>
                <a:srgbClr val="FE7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High-Dimensional Probability: An Introduction with Applications in Data  Science: Vershynin, Roman: 9781108415194: Statistics: Amazon Canada">
            <a:extLst>
              <a:ext uri="{FF2B5EF4-FFF2-40B4-BE49-F238E27FC236}">
                <a16:creationId xmlns:a16="http://schemas.microsoft.com/office/drawing/2014/main" id="{90120E20-341D-B8F9-50DD-619681F44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9269" y="725165"/>
            <a:ext cx="1145111" cy="17207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CAD445-61FE-836C-4A51-D18DAFBD466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347" y="866638"/>
            <a:ext cx="6596576" cy="1322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04A5CB-1DBE-BF0E-2C8F-8C5CF926ECFF}"/>
              </a:ext>
            </a:extLst>
          </p:cNvPr>
          <p:cNvSpPr/>
          <p:nvPr/>
        </p:nvSpPr>
        <p:spPr>
          <a:xfrm>
            <a:off x="0" y="2902084"/>
            <a:ext cx="12104557" cy="3813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0D6B28B-8C60-9263-47C0-5A404D3EFBE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16" y="2732747"/>
            <a:ext cx="11135967" cy="34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46143D1-39BF-17B6-BD79-36B7E7D10F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081" y="2099737"/>
            <a:ext cx="11049837" cy="26585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A58DE57-3268-377B-2FB1-1CB15D5AA2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02" y="1662053"/>
            <a:ext cx="10373194" cy="35338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658ED5-6E01-D295-E8D3-96FAF365B6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15" y="5195945"/>
            <a:ext cx="10230642" cy="10062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4B5DC8C-3974-14E6-94F0-D285C40C1640}"/>
              </a:ext>
            </a:extLst>
          </p:cNvPr>
          <p:cNvSpPr txBox="1"/>
          <p:nvPr/>
        </p:nvSpPr>
        <p:spPr>
          <a:xfrm>
            <a:off x="261854" y="99239"/>
            <a:ext cx="1136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7F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many types of singular value decreases</a:t>
            </a:r>
          </a:p>
        </p:txBody>
      </p:sp>
    </p:spTree>
    <p:extLst>
      <p:ext uri="{BB962C8B-B14F-4D97-AF65-F5344CB8AC3E}">
        <p14:creationId xmlns:p14="http://schemas.microsoft.com/office/powerpoint/2010/main" val="379871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30CCFE1-9043-BD4F-9E02-763A741E4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70" t="31453" r="18646" b="31756"/>
          <a:stretch/>
        </p:blipFill>
        <p:spPr>
          <a:xfrm>
            <a:off x="3397975" y="1273563"/>
            <a:ext cx="4658556" cy="366699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CC8F51D-FC53-2F4E-99A1-E7A8CA36CA49}"/>
              </a:ext>
            </a:extLst>
          </p:cNvPr>
          <p:cNvSpPr txBox="1"/>
          <p:nvPr/>
        </p:nvSpPr>
        <p:spPr>
          <a:xfrm>
            <a:off x="1492589" y="4940556"/>
            <a:ext cx="1131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Regular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202B40-B32E-2246-92BA-8A177D2C7ED8}"/>
              </a:ext>
            </a:extLst>
          </p:cNvPr>
          <p:cNvSpPr txBox="1"/>
          <p:nvPr/>
        </p:nvSpPr>
        <p:spPr>
          <a:xfrm>
            <a:off x="9469587" y="493514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err="1"/>
              <a:t>Random</a:t>
            </a:r>
            <a:endParaRPr lang="fr-FR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F67DC-F78E-0141-81AF-646530514C26}"/>
              </a:ext>
            </a:extLst>
          </p:cNvPr>
          <p:cNvSpPr/>
          <p:nvPr/>
        </p:nvSpPr>
        <p:spPr>
          <a:xfrm>
            <a:off x="5132380" y="4935143"/>
            <a:ext cx="1270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/>
              <a:t>Complex</a:t>
            </a:r>
            <a:endParaRPr lang="fr-FR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C2B8A7-23B5-764D-A121-03DA77512825}"/>
              </a:ext>
            </a:extLst>
          </p:cNvPr>
          <p:cNvSpPr/>
          <p:nvPr/>
        </p:nvSpPr>
        <p:spPr>
          <a:xfrm>
            <a:off x="718668" y="346175"/>
            <a:ext cx="7500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There are several types of topologies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CFB5703-3406-7B4B-9276-A4EC053140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2" t="27670" r="14562" b="30322"/>
          <a:stretch/>
        </p:blipFill>
        <p:spPr>
          <a:xfrm>
            <a:off x="718668" y="2028712"/>
            <a:ext cx="2679307" cy="215669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E796A62-A694-4F80-3006-EFDB7172E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67190" y="925315"/>
            <a:ext cx="4562078" cy="345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82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E0B0C4-D961-EFB6-D98A-681A1BBFD8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161" y="2776935"/>
            <a:ext cx="10427678" cy="13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00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2D11A57-AAE5-E131-B6C2-CDD8BB041473}"/>
              </a:ext>
            </a:extLst>
          </p:cNvPr>
          <p:cNvSpPr txBox="1"/>
          <p:nvPr/>
        </p:nvSpPr>
        <p:spPr>
          <a:xfrm>
            <a:off x="186437" y="107329"/>
            <a:ext cx="1136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Raleway" pitchFamily="2" charset="77"/>
                <a:cs typeface="Arial" panose="020B0604020202020204" pitchFamily="34" charset="0"/>
              </a:rPr>
              <a:t>Real network data showed low effective ranks (679 networks)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9B1514-A440-3840-587B-CDED44B13A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973" y="895321"/>
            <a:ext cx="9303199" cy="5012804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1B86D37-D299-973D-D396-91F320D80204}"/>
              </a:ext>
            </a:extLst>
          </p:cNvPr>
          <p:cNvGrpSpPr/>
          <p:nvPr/>
        </p:nvGrpSpPr>
        <p:grpSpPr>
          <a:xfrm>
            <a:off x="2588668" y="949875"/>
            <a:ext cx="8739818" cy="5595078"/>
            <a:chOff x="3436700" y="949875"/>
            <a:chExt cx="8739818" cy="559507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1C99F8EB-C248-5DD5-C1D4-A9F6F4D17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6700" y="949875"/>
              <a:ext cx="5626336" cy="5595078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5BB28CB-0A84-4310-A2F0-93964876F7B1}"/>
                </a:ext>
              </a:extLst>
            </p:cNvPr>
            <p:cNvSpPr txBox="1"/>
            <p:nvPr/>
          </p:nvSpPr>
          <p:spPr>
            <a:xfrm>
              <a:off x="8968262" y="2209689"/>
              <a:ext cx="3208256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CA" sz="1200" b="1"/>
                <a:t>Caenorhabditis elegans</a:t>
              </a:r>
              <a:br>
                <a:rPr lang="fr-CA" sz="1200" b="1"/>
              </a:br>
              <a:r>
                <a:rPr lang="fr-CA" sz="1200"/>
                <a:t>White et al., Phil. Trans. R. Soc. </a:t>
              </a:r>
              <a:r>
                <a:rPr lang="fr-CA" sz="1200" err="1"/>
                <a:t>Lond</a:t>
              </a:r>
              <a:r>
                <a:rPr lang="fr-CA" sz="1200"/>
                <a:t>. 1986.</a:t>
              </a:r>
              <a:endParaRPr lang="en-US" sz="12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CA" sz="1200" b="1" err="1"/>
                <a:t>Ciona</a:t>
              </a:r>
              <a:r>
                <a:rPr lang="fr-CA" sz="1200" b="1"/>
                <a:t> </a:t>
              </a:r>
              <a:r>
                <a:rPr lang="fr-CA" sz="1200" b="1" err="1"/>
                <a:t>intestinalis</a:t>
              </a:r>
              <a:br>
                <a:rPr lang="fr-CA" sz="1200" b="1"/>
              </a:br>
              <a:r>
                <a:rPr lang="fr-CA" sz="1200"/>
                <a:t>Ryan et al. </a:t>
              </a:r>
              <a:r>
                <a:rPr lang="en-US" sz="1200" err="1"/>
                <a:t>eLife</a:t>
              </a:r>
              <a:r>
                <a:rPr lang="en-US" sz="1200"/>
                <a:t> 2016.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CA" sz="1200" b="1" err="1">
                  <a:solidFill>
                    <a:srgbClr val="000000"/>
                  </a:solidFill>
                  <a:effectLst/>
                </a:rPr>
                <a:t>Platynereis</a:t>
              </a:r>
              <a:r>
                <a:rPr lang="fr-CA" sz="1200" b="1">
                  <a:solidFill>
                    <a:srgbClr val="000000"/>
                  </a:solidFill>
                  <a:effectLst/>
                </a:rPr>
                <a:t> </a:t>
              </a:r>
              <a:r>
                <a:rPr lang="fr-CA" sz="1200" b="1" err="1">
                  <a:solidFill>
                    <a:srgbClr val="000000"/>
                  </a:solidFill>
                  <a:effectLst/>
                </a:rPr>
                <a:t>dumerilii</a:t>
              </a:r>
              <a:endParaRPr lang="fr-CA" sz="1200" b="1">
                <a:solidFill>
                  <a:srgbClr val="000000"/>
                </a:solidFill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err="1"/>
                <a:t>Verasztò</a:t>
              </a:r>
              <a:r>
                <a:rPr lang="en-US" sz="1200"/>
                <a:t> et al., </a:t>
              </a:r>
              <a:r>
                <a:rPr lang="en-US" sz="1200" err="1"/>
                <a:t>bioRxiv</a:t>
              </a:r>
              <a:r>
                <a:rPr lang="en-US" sz="1200"/>
                <a:t> 2020</a:t>
              </a:r>
              <a:r>
                <a:rPr lang="fr-CA" sz="120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CA" sz="1200" b="1"/>
                <a:t>Drosophila melanogaster (</a:t>
              </a:r>
              <a:r>
                <a:rPr lang="fr-CA" sz="1200" b="1" err="1"/>
                <a:t>adult</a:t>
              </a:r>
              <a:r>
                <a:rPr lang="fr-CA" sz="1200" b="1"/>
                <a:t>)</a:t>
              </a:r>
              <a:br>
                <a:rPr lang="fr-CA" sz="1200" b="1"/>
              </a:br>
              <a:r>
                <a:rPr lang="fr-CA" sz="1200" b="1"/>
                <a:t> </a:t>
              </a:r>
              <a:r>
                <a:rPr lang="fr-CA" sz="1200"/>
                <a:t>Scheffer al., </a:t>
              </a:r>
              <a:r>
                <a:rPr lang="fr-CA" sz="1200" err="1"/>
                <a:t>eLife</a:t>
              </a:r>
              <a:r>
                <a:rPr lang="fr-CA" sz="1200"/>
                <a:t> 2020</a:t>
              </a:r>
              <a:endParaRPr lang="en-US" sz="12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CA" sz="1200" b="1"/>
                <a:t>Drosophila melanogaster (larva)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Winding et al., Science 2023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CA" sz="1200" b="1"/>
                <a:t>Mouse (</a:t>
              </a:r>
              <a:r>
                <a:rPr lang="fr-CA" sz="1200" b="1" err="1"/>
                <a:t>mesoscale</a:t>
              </a:r>
              <a:r>
                <a:rPr lang="fr-CA" sz="1200" b="1"/>
                <a:t>)</a:t>
              </a:r>
              <a:br>
                <a:rPr lang="fr-CA" sz="1200" b="1"/>
              </a:br>
              <a:r>
                <a:rPr lang="en-US" sz="1200"/>
                <a:t>Oh et al. Nature 2014.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/>
                <a:t>Zebrafish (mesoscale)</a:t>
              </a:r>
              <a:br>
                <a:rPr lang="en-US" sz="1200"/>
              </a:br>
              <a:r>
                <a:rPr lang="en-US" sz="1200"/>
                <a:t>Kunst et al. Neuron 2019.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…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CA" sz="1200" b="1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CA" sz="1200" b="1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CA" sz="120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CA" sz="1200"/>
            </a:p>
          </p:txBody>
        </p:sp>
      </p:grpSp>
    </p:spTree>
    <p:extLst>
      <p:ext uri="{BB962C8B-B14F-4D97-AF65-F5344CB8AC3E}">
        <p14:creationId xmlns:p14="http://schemas.microsoft.com/office/powerpoint/2010/main" val="302182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DFCD65A-0955-32D0-BA0E-9649126D50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31" y="1577147"/>
            <a:ext cx="5719713" cy="37894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A678572-901F-E8AA-1C53-4636457F0D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6248" y="2059718"/>
            <a:ext cx="5214447" cy="3177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B31EF91-32F4-0804-A78A-4983F029E291}"/>
              </a:ext>
            </a:extLst>
          </p:cNvPr>
          <p:cNvSpPr txBox="1"/>
          <p:nvPr/>
        </p:nvSpPr>
        <p:spPr>
          <a:xfrm>
            <a:off x="6646248" y="1577147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A067BF-5EF8-6073-B4E9-01C31C10FB7C}"/>
              </a:ext>
            </a:extLst>
          </p:cNvPr>
          <p:cNvSpPr txBox="1"/>
          <p:nvPr/>
        </p:nvSpPr>
        <p:spPr>
          <a:xfrm>
            <a:off x="617350" y="5366584"/>
            <a:ext cx="55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A" sz="1200" err="1"/>
              <a:t>Singular</a:t>
            </a:r>
            <a:r>
              <a:rPr lang="fr-CA" sz="1200"/>
              <a:t> values of the matrices </a:t>
            </a:r>
            <a:r>
              <a:rPr lang="fr-CA" sz="1200" err="1"/>
              <a:t>describing</a:t>
            </a:r>
            <a:r>
              <a:rPr lang="fr-CA" sz="1200"/>
              <a:t> the </a:t>
            </a:r>
            <a:r>
              <a:rPr lang="fr-CA" sz="1200" err="1"/>
              <a:t>connectivity</a:t>
            </a:r>
            <a:r>
              <a:rPr lang="fr-CA" sz="1200"/>
              <a:t> of the C. elegans </a:t>
            </a:r>
            <a:r>
              <a:rPr lang="fr-CA" sz="1200" err="1"/>
              <a:t>brain</a:t>
            </a:r>
            <a:r>
              <a:rPr lang="fr-CA" sz="1200"/>
              <a:t> at </a:t>
            </a:r>
            <a:r>
              <a:rPr lang="fr-CA" sz="1200" err="1"/>
              <a:t>different</a:t>
            </a:r>
            <a:r>
              <a:rPr lang="fr-CA" sz="1200"/>
              <a:t> maturation stages. Age 1 = </a:t>
            </a:r>
            <a:r>
              <a:rPr lang="fr-CA" sz="1200" b="0" i="0">
                <a:effectLst/>
              </a:rPr>
              <a:t>3h post-</a:t>
            </a:r>
            <a:r>
              <a:rPr lang="fr-CA" sz="1200" b="0" i="0" err="1">
                <a:effectLst/>
              </a:rPr>
              <a:t>hatching</a:t>
            </a:r>
            <a:r>
              <a:rPr lang="fr-CA" sz="1200"/>
              <a:t>, Age 5 =23h </a:t>
            </a:r>
            <a:r>
              <a:rPr lang="fr-CA" sz="1200" b="0" i="0">
                <a:effectLst/>
              </a:rPr>
              <a:t>post-</a:t>
            </a:r>
            <a:r>
              <a:rPr lang="fr-CA" sz="1200" b="0" i="0" err="1">
                <a:effectLst/>
              </a:rPr>
              <a:t>hatching</a:t>
            </a:r>
            <a:r>
              <a:rPr lang="fr-CA" sz="1200"/>
              <a:t>, Age 8 = 45h </a:t>
            </a:r>
            <a:r>
              <a:rPr lang="fr-CA" sz="1200" b="0" i="0">
                <a:effectLst/>
              </a:rPr>
              <a:t>post-</a:t>
            </a:r>
            <a:r>
              <a:rPr lang="fr-CA" sz="1200" b="0" i="0" err="1">
                <a:effectLst/>
              </a:rPr>
              <a:t>hatching</a:t>
            </a:r>
            <a:r>
              <a:rPr lang="fr-CA" sz="1200"/>
              <a:t>.  </a:t>
            </a:r>
            <a:r>
              <a:rPr lang="fr-CA" sz="1200" b="1"/>
              <a:t>The stable </a:t>
            </a:r>
            <a:r>
              <a:rPr lang="fr-CA" sz="1200" b="1" err="1"/>
              <a:t>ranks</a:t>
            </a:r>
            <a:r>
              <a:rPr lang="fr-CA" sz="1200" b="1"/>
              <a:t> are 21.6 (</a:t>
            </a:r>
            <a:r>
              <a:rPr lang="fr-CA" sz="1200" b="1" err="1"/>
              <a:t>age</a:t>
            </a:r>
            <a:r>
              <a:rPr lang="fr-CA" sz="1200" b="1"/>
              <a:t> 1), 19.7 (</a:t>
            </a:r>
            <a:r>
              <a:rPr lang="fr-CA" sz="1200" b="1" err="1"/>
              <a:t>age</a:t>
            </a:r>
            <a:r>
              <a:rPr lang="fr-CA" sz="1200" b="1"/>
              <a:t> 5), 18.5 (</a:t>
            </a:r>
            <a:r>
              <a:rPr lang="fr-CA" sz="1200" b="1" err="1"/>
              <a:t>age</a:t>
            </a:r>
            <a:r>
              <a:rPr lang="fr-CA" sz="1200" b="1"/>
              <a:t> 8</a:t>
            </a:r>
            <a:r>
              <a:rPr lang="fr-CA" sz="1200"/>
              <a:t>).</a:t>
            </a:r>
          </a:p>
          <a:p>
            <a:endParaRPr lang="en-US" sz="12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479B204-489E-A4F3-CD83-E7E5D47F3C8C}"/>
              </a:ext>
            </a:extLst>
          </p:cNvPr>
          <p:cNvSpPr txBox="1"/>
          <p:nvPr/>
        </p:nvSpPr>
        <p:spPr>
          <a:xfrm>
            <a:off x="186437" y="107329"/>
            <a:ext cx="1136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Maturation in C. elegans reduces effective rank</a:t>
            </a:r>
          </a:p>
        </p:txBody>
      </p:sp>
    </p:spTree>
    <p:extLst>
      <p:ext uri="{BB962C8B-B14F-4D97-AF65-F5344CB8AC3E}">
        <p14:creationId xmlns:p14="http://schemas.microsoft.com/office/powerpoint/2010/main" val="53837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1686EE3-5114-181A-657B-AB33A4D7D856}"/>
              </a:ext>
            </a:extLst>
          </p:cNvPr>
          <p:cNvSpPr txBox="1"/>
          <p:nvPr/>
        </p:nvSpPr>
        <p:spPr>
          <a:xfrm>
            <a:off x="4293904" y="1536174"/>
            <a:ext cx="360419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A" sz="2400" dirty="0"/>
              <a:t> </a:t>
            </a:r>
            <a:r>
              <a:rPr lang="fr-CA" sz="2400" dirty="0" err="1"/>
              <a:t>Sparsity</a:t>
            </a:r>
            <a:r>
              <a:rPr lang="fr-CA" sz="2400" dirty="0"/>
              <a:t> of connections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sz="2400" dirty="0"/>
              <a:t> High clustering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sz="2400" dirty="0"/>
              <a:t> Small-world </a:t>
            </a:r>
            <a:r>
              <a:rPr lang="fr-CA" sz="2400" dirty="0" err="1"/>
              <a:t>phenomenon</a:t>
            </a:r>
            <a:endParaRPr lang="fr-CA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CA" sz="2400" dirty="0"/>
              <a:t> </a:t>
            </a:r>
            <a:r>
              <a:rPr lang="fr-CA" sz="2400" dirty="0" err="1"/>
              <a:t>Heterogeneous</a:t>
            </a:r>
            <a:r>
              <a:rPr lang="fr-CA" sz="2400" dirty="0"/>
              <a:t> </a:t>
            </a:r>
            <a:r>
              <a:rPr lang="fr-CA" sz="2400" dirty="0" err="1"/>
              <a:t>degrees</a:t>
            </a:r>
            <a:endParaRPr lang="fr-CA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CA" sz="2400" dirty="0"/>
              <a:t> </a:t>
            </a:r>
            <a:r>
              <a:rPr lang="fr-CA" sz="2400" dirty="0" err="1"/>
              <a:t>Overrepresented</a:t>
            </a:r>
            <a:r>
              <a:rPr lang="fr-CA" sz="2400" dirty="0"/>
              <a:t> motifs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sz="2400" dirty="0"/>
              <a:t> </a:t>
            </a:r>
            <a:r>
              <a:rPr lang="fr-CA" sz="2400" dirty="0" err="1"/>
              <a:t>Presence</a:t>
            </a:r>
            <a:r>
              <a:rPr lang="fr-CA" sz="2400" dirty="0"/>
              <a:t> of a </a:t>
            </a:r>
            <a:r>
              <a:rPr lang="fr-CA" sz="2400" dirty="0" err="1"/>
              <a:t>rich</a:t>
            </a:r>
            <a:r>
              <a:rPr lang="fr-CA" sz="2400" dirty="0"/>
              <a:t>-club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sz="2400" dirty="0"/>
              <a:t> High </a:t>
            </a:r>
            <a:r>
              <a:rPr lang="fr-CA" sz="2400" dirty="0" err="1"/>
              <a:t>Modularity</a:t>
            </a:r>
            <a:endParaRPr lang="fr-CA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CA" sz="2400" dirty="0"/>
              <a:t> Low effective </a:t>
            </a:r>
            <a:r>
              <a:rPr lang="fr-CA" sz="2400" dirty="0" err="1"/>
              <a:t>rank</a:t>
            </a:r>
            <a:endParaRPr lang="fr-CA" sz="2400" dirty="0"/>
          </a:p>
          <a:p>
            <a:pPr>
              <a:buFont typeface="Arial" panose="020B0604020202020204" pitchFamily="34" charset="0"/>
              <a:buChar char="•"/>
            </a:pPr>
            <a:endParaRPr lang="fr-CA" sz="2400" dirty="0"/>
          </a:p>
          <a:p>
            <a:endParaRPr lang="en-CA" sz="2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49BCCD-F376-A637-3C67-5E325117416E}"/>
              </a:ext>
            </a:extLst>
          </p:cNvPr>
          <p:cNvSpPr txBox="1"/>
          <p:nvPr/>
        </p:nvSpPr>
        <p:spPr>
          <a:xfrm>
            <a:off x="607219" y="392907"/>
            <a:ext cx="6846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dirty="0">
                <a:solidFill>
                  <a:srgbClr val="30509F"/>
                </a:solidFill>
                <a:latin typeface="Raleway" pitchFamily="2" charset="77"/>
              </a:rPr>
              <a:t>Key </a:t>
            </a:r>
            <a:r>
              <a:rPr lang="fr-CA" sz="3600" b="1" dirty="0" err="1">
                <a:solidFill>
                  <a:srgbClr val="30509F"/>
                </a:solidFill>
                <a:latin typeface="Raleway" pitchFamily="2" charset="77"/>
              </a:rPr>
              <a:t>Features</a:t>
            </a:r>
            <a:r>
              <a:rPr lang="fr-CA" sz="3600" b="1" dirty="0">
                <a:solidFill>
                  <a:srgbClr val="30509F"/>
                </a:solidFill>
                <a:latin typeface="Raleway" pitchFamily="2" charset="77"/>
              </a:rPr>
              <a:t> of Connectomes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587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1C571B-113B-5740-8930-DCC63318F028}"/>
              </a:ext>
            </a:extLst>
          </p:cNvPr>
          <p:cNvSpPr txBox="1"/>
          <p:nvPr/>
        </p:nvSpPr>
        <p:spPr>
          <a:xfrm>
            <a:off x="1612900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C1382D-7A46-6D47-BE9D-7219851F9A43}"/>
              </a:ext>
            </a:extLst>
          </p:cNvPr>
          <p:cNvSpPr/>
          <p:nvPr/>
        </p:nvSpPr>
        <p:spPr>
          <a:xfrm>
            <a:off x="340068" y="196641"/>
            <a:ext cx="110137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Other fundamental concepts? Yes, a lot!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23C2584-3086-897C-A1A1-8B7230603ABF}"/>
              </a:ext>
            </a:extLst>
          </p:cNvPr>
          <p:cNvSpPr txBox="1"/>
          <p:nvPr/>
        </p:nvSpPr>
        <p:spPr>
          <a:xfrm>
            <a:off x="715108" y="1207477"/>
            <a:ext cx="41314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Centralities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Network radius and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k-Core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 err="1"/>
              <a:t>Assortativity</a:t>
            </a:r>
            <a:r>
              <a:rPr lang="en-CA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Local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Diffusion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51EE6B-709C-830E-838B-221007CA7B3B}"/>
              </a:ext>
            </a:extLst>
          </p:cNvPr>
          <p:cNvSpPr txBox="1"/>
          <p:nvPr/>
        </p:nvSpPr>
        <p:spPr>
          <a:xfrm>
            <a:off x="572733" y="4089655"/>
            <a:ext cx="5213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 far, </a:t>
            </a:r>
            <a:r>
              <a:rPr lang="en-CA" sz="2400" b="1" dirty="0"/>
              <a:t>no topological property </a:t>
            </a:r>
            <a:r>
              <a:rPr lang="en-CA" sz="2400" dirty="0"/>
              <a:t>has been identified as </a:t>
            </a:r>
            <a:r>
              <a:rPr lang="en-CA" sz="2400" b="1" dirty="0"/>
              <a:t>unique to brain networks</a:t>
            </a:r>
            <a:r>
              <a:rPr lang="en-CA" sz="2400" dirty="0"/>
              <a:t>.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40166D-E309-DDEB-D587-9843D2FD05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945087"/>
            <a:ext cx="1964663" cy="2755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0975E7F-F6D3-1A9B-84FE-BA6FAF04A6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5933" y="945087"/>
            <a:ext cx="2120841" cy="2209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Networks: Newman, Mark: 9780198805090: Amazon.com: Books">
            <a:extLst>
              <a:ext uri="{FF2B5EF4-FFF2-40B4-BE49-F238E27FC236}">
                <a16:creationId xmlns:a16="http://schemas.microsoft.com/office/drawing/2014/main" id="{983E0BC3-360E-C5AA-6A10-6A10025C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145" y="3864676"/>
            <a:ext cx="2439788" cy="24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Structure and Dynamics of Networks">
            <a:extLst>
              <a:ext uri="{FF2B5EF4-FFF2-40B4-BE49-F238E27FC236}">
                <a16:creationId xmlns:a16="http://schemas.microsoft.com/office/drawing/2014/main" id="{04CB6D6A-BD6A-A1BC-84DE-F6818A160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6459" y="3864676"/>
            <a:ext cx="1858079" cy="243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tructure of Complex Networks by Vito Latora">
            <a:extLst>
              <a:ext uri="{FF2B5EF4-FFF2-40B4-BE49-F238E27FC236}">
                <a16:creationId xmlns:a16="http://schemas.microsoft.com/office/drawing/2014/main" id="{23E0F67F-E65E-6773-F565-DD3DA113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5246" y="3864676"/>
            <a:ext cx="1860337" cy="243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53AAFEB-1C26-04EF-20C7-66567C0AEC9E}"/>
              </a:ext>
            </a:extLst>
          </p:cNvPr>
          <p:cNvSpPr txBox="1"/>
          <p:nvPr/>
        </p:nvSpPr>
        <p:spPr>
          <a:xfrm>
            <a:off x="572733" y="5321825"/>
            <a:ext cx="5082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Yet, brain networks have a unique characteristics: their </a:t>
            </a:r>
            <a:r>
              <a:rPr lang="en-CA" sz="2400" b="1" dirty="0"/>
              <a:t>dynamics</a:t>
            </a:r>
            <a:r>
              <a:rPr lang="en-CA" sz="2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46927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0E0742DC-2AAF-7142-A5A7-D008F8E08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16" t="29528" r="15860" b="30248"/>
          <a:stretch/>
        </p:blipFill>
        <p:spPr>
          <a:xfrm>
            <a:off x="1948867" y="3500398"/>
            <a:ext cx="4064658" cy="324901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45F04C-D3DD-3E4A-B843-D92CA32EF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14" t="29391" r="18273" b="32239"/>
          <a:stretch/>
        </p:blipFill>
        <p:spPr>
          <a:xfrm>
            <a:off x="7993295" y="3193491"/>
            <a:ext cx="4263878" cy="34363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083DFE-017E-AD43-ADCB-8E26CC3109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59" t="30680" r="17160" b="31040"/>
          <a:stretch/>
        </p:blipFill>
        <p:spPr>
          <a:xfrm>
            <a:off x="7889903" y="499466"/>
            <a:ext cx="3390338" cy="27228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634C43C-A984-1E4E-946C-DF0AC71712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42" t="28531" r="16604" b="30179"/>
          <a:stretch/>
        </p:blipFill>
        <p:spPr>
          <a:xfrm>
            <a:off x="2344146" y="568770"/>
            <a:ext cx="3274101" cy="281475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CC8F51D-FC53-2F4E-99A1-E7A8CA36CA49}"/>
              </a:ext>
            </a:extLst>
          </p:cNvPr>
          <p:cNvSpPr txBox="1"/>
          <p:nvPr/>
        </p:nvSpPr>
        <p:spPr>
          <a:xfrm>
            <a:off x="264140" y="1177725"/>
            <a:ext cx="22886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/>
              <a:t>Simple network</a:t>
            </a:r>
          </a:p>
          <a:p>
            <a:pPr algn="r"/>
            <a:r>
              <a:rPr lang="fr-FR" sz="1200">
                <a:solidFill>
                  <a:srgbClr val="0070C0"/>
                </a:solidFill>
              </a:rPr>
              <a:t>Most </a:t>
            </a:r>
            <a:r>
              <a:rPr lang="fr-FR" sz="1200" err="1">
                <a:solidFill>
                  <a:srgbClr val="0070C0"/>
                </a:solidFill>
              </a:rPr>
              <a:t>studied</a:t>
            </a:r>
            <a:r>
              <a:rPr lang="fr-FR" sz="1200">
                <a:solidFill>
                  <a:srgbClr val="0070C0"/>
                </a:solidFill>
              </a:rPr>
              <a:t> case</a:t>
            </a:r>
          </a:p>
          <a:p>
            <a:pPr algn="r"/>
            <a:r>
              <a:rPr lang="fr-FR" sz="1200">
                <a:solidFill>
                  <a:srgbClr val="0070C0"/>
                </a:solidFill>
              </a:rPr>
              <a:t>First approximation to </a:t>
            </a:r>
            <a:r>
              <a:rPr lang="fr-FR" sz="1200" err="1">
                <a:solidFill>
                  <a:srgbClr val="0070C0"/>
                </a:solidFill>
              </a:rPr>
              <a:t>any</a:t>
            </a:r>
            <a:r>
              <a:rPr lang="fr-FR" sz="1200">
                <a:solidFill>
                  <a:srgbClr val="0070C0"/>
                </a:solidFill>
              </a:rPr>
              <a:t> system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202B40-B32E-2246-92BA-8A177D2C7ED8}"/>
              </a:ext>
            </a:extLst>
          </p:cNvPr>
          <p:cNvSpPr txBox="1"/>
          <p:nvPr/>
        </p:nvSpPr>
        <p:spPr>
          <a:xfrm>
            <a:off x="5840266" y="1177725"/>
            <a:ext cx="1925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err="1"/>
              <a:t>Weighted</a:t>
            </a:r>
            <a:r>
              <a:rPr lang="fr-FR"/>
              <a:t> network</a:t>
            </a:r>
          </a:p>
          <a:p>
            <a:pPr algn="r"/>
            <a:r>
              <a:rPr lang="fr-FR" sz="1200" err="1">
                <a:solidFill>
                  <a:srgbClr val="0070C0"/>
                </a:solidFill>
              </a:rPr>
              <a:t>Highways</a:t>
            </a:r>
            <a:endParaRPr lang="fr-FR" sz="1200">
              <a:solidFill>
                <a:srgbClr val="0070C0"/>
              </a:solidFill>
            </a:endParaRPr>
          </a:p>
          <a:p>
            <a:pPr algn="r"/>
            <a:r>
              <a:rPr lang="fr-FR" sz="1200">
                <a:solidFill>
                  <a:srgbClr val="0070C0"/>
                </a:solidFill>
              </a:rPr>
              <a:t>Scientific collaborations</a:t>
            </a:r>
          </a:p>
          <a:p>
            <a:pPr algn="r"/>
            <a:r>
              <a:rPr lang="fr-FR" sz="1200" err="1">
                <a:solidFill>
                  <a:srgbClr val="0070C0"/>
                </a:solidFill>
              </a:rPr>
              <a:t>Protein-protein</a:t>
            </a:r>
            <a:r>
              <a:rPr lang="fr-FR" sz="1200">
                <a:solidFill>
                  <a:srgbClr val="0070C0"/>
                </a:solidFill>
              </a:rPr>
              <a:t> interaction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133044D-BE80-C841-BD48-1181853A25FF}"/>
              </a:ext>
            </a:extLst>
          </p:cNvPr>
          <p:cNvSpPr txBox="1"/>
          <p:nvPr/>
        </p:nvSpPr>
        <p:spPr>
          <a:xfrm>
            <a:off x="526853" y="3638170"/>
            <a:ext cx="1817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err="1"/>
              <a:t>Directed</a:t>
            </a:r>
            <a:r>
              <a:rPr lang="fr-FR"/>
              <a:t> network</a:t>
            </a:r>
          </a:p>
          <a:p>
            <a:pPr algn="r"/>
            <a:r>
              <a:rPr lang="fr-FR" sz="1200">
                <a:solidFill>
                  <a:srgbClr val="0070C0"/>
                </a:solidFill>
              </a:rPr>
              <a:t>Food web</a:t>
            </a:r>
          </a:p>
          <a:p>
            <a:pPr algn="r"/>
            <a:r>
              <a:rPr lang="fr-FR" sz="1200">
                <a:solidFill>
                  <a:srgbClr val="0070C0"/>
                </a:solidFill>
              </a:rPr>
              <a:t>Streets of a city</a:t>
            </a:r>
          </a:p>
          <a:p>
            <a:pPr algn="r"/>
            <a:r>
              <a:rPr lang="fr-FR" sz="1200">
                <a:solidFill>
                  <a:srgbClr val="0070C0"/>
                </a:solidFill>
              </a:rPr>
              <a:t>Causal </a:t>
            </a:r>
            <a:r>
              <a:rPr lang="fr-FR" sz="1200" err="1">
                <a:solidFill>
                  <a:srgbClr val="0070C0"/>
                </a:solidFill>
              </a:rPr>
              <a:t>relationships</a:t>
            </a:r>
            <a:endParaRPr lang="fr-FR" sz="120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F63E51-A129-9B47-B63E-D8FAE8635A1E}"/>
              </a:ext>
            </a:extLst>
          </p:cNvPr>
          <p:cNvSpPr txBox="1"/>
          <p:nvPr/>
        </p:nvSpPr>
        <p:spPr>
          <a:xfrm>
            <a:off x="5541816" y="3638170"/>
            <a:ext cx="2326984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err="1"/>
              <a:t>Weighted</a:t>
            </a:r>
            <a:r>
              <a:rPr lang="fr-FR"/>
              <a:t> and </a:t>
            </a:r>
            <a:r>
              <a:rPr lang="fr-FR" err="1"/>
              <a:t>directed</a:t>
            </a:r>
            <a:endParaRPr lang="fr-FR"/>
          </a:p>
          <a:p>
            <a:pPr algn="r"/>
            <a:r>
              <a:rPr lang="fr-FR" sz="1400" err="1">
                <a:solidFill>
                  <a:srgbClr val="0070C0"/>
                </a:solidFill>
              </a:rPr>
              <a:t>Less</a:t>
            </a:r>
            <a:r>
              <a:rPr lang="fr-FR" sz="1400">
                <a:solidFill>
                  <a:srgbClr val="0070C0"/>
                </a:solidFill>
              </a:rPr>
              <a:t> </a:t>
            </a:r>
            <a:r>
              <a:rPr lang="fr-FR" sz="1400" err="1">
                <a:solidFill>
                  <a:srgbClr val="0070C0"/>
                </a:solidFill>
              </a:rPr>
              <a:t>studied</a:t>
            </a:r>
            <a:r>
              <a:rPr lang="fr-FR" sz="1400">
                <a:solidFill>
                  <a:srgbClr val="0070C0"/>
                </a:solidFill>
              </a:rPr>
              <a:t> case</a:t>
            </a:r>
          </a:p>
          <a:p>
            <a:pPr algn="r"/>
            <a:r>
              <a:rPr lang="fr-FR" sz="1400" err="1">
                <a:solidFill>
                  <a:srgbClr val="0070C0"/>
                </a:solidFill>
              </a:rPr>
              <a:t>Ecosystems</a:t>
            </a:r>
            <a:endParaRPr lang="fr-FR" sz="1400">
              <a:solidFill>
                <a:srgbClr val="0070C0"/>
              </a:solidFill>
            </a:endParaRPr>
          </a:p>
          <a:p>
            <a:pPr algn="r"/>
            <a:r>
              <a:rPr lang="fr-FR" sz="1400" err="1">
                <a:solidFill>
                  <a:srgbClr val="0070C0"/>
                </a:solidFill>
              </a:rPr>
              <a:t>Human</a:t>
            </a:r>
            <a:r>
              <a:rPr lang="fr-FR" sz="1400">
                <a:solidFill>
                  <a:srgbClr val="0070C0"/>
                </a:solidFill>
              </a:rPr>
              <a:t> </a:t>
            </a:r>
            <a:r>
              <a:rPr lang="fr-FR" sz="1400" err="1">
                <a:solidFill>
                  <a:srgbClr val="0070C0"/>
                </a:solidFill>
              </a:rPr>
              <a:t>relationships</a:t>
            </a:r>
            <a:r>
              <a:rPr lang="fr-FR" sz="1400">
                <a:solidFill>
                  <a:srgbClr val="0070C0"/>
                </a:solidFill>
              </a:rPr>
              <a:t> </a:t>
            </a:r>
          </a:p>
          <a:p>
            <a:pPr algn="r"/>
            <a:r>
              <a:rPr lang="fr-FR" sz="1400">
                <a:solidFill>
                  <a:srgbClr val="0070C0"/>
                </a:solidFill>
              </a:rPr>
              <a:t>Commercial exchanges</a:t>
            </a:r>
          </a:p>
          <a:p>
            <a:pPr algn="r"/>
            <a:r>
              <a:rPr lang="fr-FR" sz="1400" b="1">
                <a:solidFill>
                  <a:srgbClr val="0070C0"/>
                </a:solidFill>
              </a:rPr>
              <a:t>Brain</a:t>
            </a:r>
            <a:r>
              <a:rPr lang="fr-FR" sz="1400">
                <a:solidFill>
                  <a:srgbClr val="0070C0"/>
                </a:solidFill>
              </a:rPr>
              <a:t> </a:t>
            </a:r>
          </a:p>
          <a:p>
            <a:pPr algn="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76C42CB-98EF-1A46-A981-8C4CD462084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888" y="5361719"/>
            <a:ext cx="2253301" cy="12674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0E23E-2D07-5F32-6081-0ADFB5160902}"/>
              </a:ext>
            </a:extLst>
          </p:cNvPr>
          <p:cNvSpPr/>
          <p:nvPr/>
        </p:nvSpPr>
        <p:spPr>
          <a:xfrm>
            <a:off x="492524" y="148641"/>
            <a:ext cx="67617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There are several types of graphs</a:t>
            </a:r>
          </a:p>
        </p:txBody>
      </p:sp>
    </p:spTree>
    <p:extLst>
      <p:ext uri="{BB962C8B-B14F-4D97-AF65-F5344CB8AC3E}">
        <p14:creationId xmlns:p14="http://schemas.microsoft.com/office/powerpoint/2010/main" val="78507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C57ABBB-01A2-6D41-A4ED-78452772BF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136" y="1378625"/>
            <a:ext cx="4411612" cy="3870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C571B-113B-5740-8930-DCC63318F028}"/>
              </a:ext>
            </a:extLst>
          </p:cNvPr>
          <p:cNvSpPr txBox="1"/>
          <p:nvPr/>
        </p:nvSpPr>
        <p:spPr>
          <a:xfrm>
            <a:off x="1612900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AD72C09-0817-7F43-B53F-3C4D7A3AB336}"/>
              </a:ext>
            </a:extLst>
          </p:cNvPr>
          <p:cNvSpPr txBox="1"/>
          <p:nvPr/>
        </p:nvSpPr>
        <p:spPr>
          <a:xfrm>
            <a:off x="375047" y="869738"/>
            <a:ext cx="46222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/>
              <a:t>Matrix representation of a graph: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5D3E5B-68FD-8B4F-97F9-F453CC01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53" y="2530936"/>
            <a:ext cx="3873209" cy="1821455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7888BD4-CCC8-164B-A961-62EF5B33D195}"/>
              </a:ext>
            </a:extLst>
          </p:cNvPr>
          <p:cNvCxnSpPr/>
          <p:nvPr/>
        </p:nvCxnSpPr>
        <p:spPr>
          <a:xfrm>
            <a:off x="5231758" y="3429000"/>
            <a:ext cx="8642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53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7864080-9F40-E8B5-D576-F6554F194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4" t="29391" r="18273" b="32239"/>
          <a:stretch/>
        </p:blipFill>
        <p:spPr>
          <a:xfrm>
            <a:off x="677455" y="1123637"/>
            <a:ext cx="6727437" cy="5421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53F9CF8-DEB8-5855-46BE-F8C92B4BB2E8}"/>
                  </a:ext>
                </a:extLst>
              </p:cNvPr>
              <p:cNvSpPr txBox="1"/>
              <p:nvPr/>
            </p:nvSpPr>
            <p:spPr>
              <a:xfrm>
                <a:off x="6096000" y="2347325"/>
                <a:ext cx="3322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53F9CF8-DEB8-5855-46BE-F8C92B4BB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47325"/>
                <a:ext cx="3322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BED151B-76BE-12A4-94DF-BC3B9871D967}"/>
                  </a:ext>
                </a:extLst>
              </p:cNvPr>
              <p:cNvSpPr txBox="1"/>
              <p:nvPr/>
            </p:nvSpPr>
            <p:spPr>
              <a:xfrm>
                <a:off x="5669459" y="1483675"/>
                <a:ext cx="339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BED151B-76BE-12A4-94DF-BC3B9871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459" y="1483675"/>
                <a:ext cx="339708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BBC3B9F-58B2-EA0E-5EA7-666390A8D412}"/>
                  </a:ext>
                </a:extLst>
              </p:cNvPr>
              <p:cNvSpPr txBox="1"/>
              <p:nvPr/>
            </p:nvSpPr>
            <p:spPr>
              <a:xfrm>
                <a:off x="7013952" y="3117025"/>
                <a:ext cx="390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BBC3B9F-58B2-EA0E-5EA7-666390A8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117025"/>
                <a:ext cx="3909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3F0E8E4-05F0-5086-37F1-B6A21CAFB41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167" y="1937271"/>
            <a:ext cx="616172" cy="410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4E38BC-9D86-D1C3-4096-AF3792BA9D0E}"/>
              </a:ext>
            </a:extLst>
          </p:cNvPr>
          <p:cNvSpPr/>
          <p:nvPr/>
        </p:nvSpPr>
        <p:spPr>
          <a:xfrm>
            <a:off x="492524" y="148641"/>
            <a:ext cx="9797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All types of graphs can be encoded into matrices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9F4317B-97BF-257A-5E7D-8CBFC36CFDF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162" y="4287005"/>
            <a:ext cx="5195383" cy="225836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A8E4CDD-C98D-004B-54C8-534240968AA9}"/>
              </a:ext>
            </a:extLst>
          </p:cNvPr>
          <p:cNvSpPr txBox="1"/>
          <p:nvPr/>
        </p:nvSpPr>
        <p:spPr>
          <a:xfrm>
            <a:off x="8266471" y="1993641"/>
            <a:ext cx="25034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Synonyms: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Adjacency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Weight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Connectivity matrix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E233925-B306-2448-DDFD-4D2F02498428}"/>
              </a:ext>
            </a:extLst>
          </p:cNvPr>
          <p:cNvSpPr txBox="1"/>
          <p:nvPr/>
        </p:nvSpPr>
        <p:spPr>
          <a:xfrm>
            <a:off x="6785308" y="1797166"/>
            <a:ext cx="481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Beware of the convention for directionality, as it can vary between authors !</a:t>
            </a:r>
          </a:p>
        </p:txBody>
      </p:sp>
    </p:spTree>
    <p:extLst>
      <p:ext uri="{BB962C8B-B14F-4D97-AF65-F5344CB8AC3E}">
        <p14:creationId xmlns:p14="http://schemas.microsoft.com/office/powerpoint/2010/main" val="39852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C2B8A7-23B5-764D-A121-03DA77512825}"/>
              </a:ext>
            </a:extLst>
          </p:cNvPr>
          <p:cNvSpPr/>
          <p:nvPr/>
        </p:nvSpPr>
        <p:spPr>
          <a:xfrm>
            <a:off x="453822" y="247532"/>
            <a:ext cx="67617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What is a graph in neuroscience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B9B30E-0E47-9C0B-C382-60CC4A04DA94}"/>
              </a:ext>
            </a:extLst>
          </p:cNvPr>
          <p:cNvSpPr txBox="1"/>
          <p:nvPr/>
        </p:nvSpPr>
        <p:spPr>
          <a:xfrm>
            <a:off x="1584721" y="2644170"/>
            <a:ext cx="9022558" cy="1569660"/>
          </a:xfrm>
          <a:prstGeom prst="rect">
            <a:avLst/>
          </a:prstGeom>
          <a:noFill/>
          <a:ln w="38100" cap="rnd">
            <a:solidFill>
              <a:srgbClr val="FE7948"/>
            </a:solidFill>
            <a:round/>
          </a:ln>
        </p:spPr>
        <p:txBody>
          <a:bodyPr wrap="square">
            <a:spAutoFit/>
          </a:bodyPr>
          <a:lstStyle/>
          <a:p>
            <a:pPr algn="just"/>
            <a:r>
              <a:rPr lang="en-CA" sz="2400" dirty="0"/>
              <a:t>It is a mathematical representation of a neuronal network, where vertices (or nodes) represent neurons or groups of neurons, and edges (or links) represent the synaptic connections or communication pathways between them.</a:t>
            </a:r>
          </a:p>
        </p:txBody>
      </p:sp>
    </p:spTree>
    <p:extLst>
      <p:ext uri="{BB962C8B-B14F-4D97-AF65-F5344CB8AC3E}">
        <p14:creationId xmlns:p14="http://schemas.microsoft.com/office/powerpoint/2010/main" val="35655767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16731</TotalTime>
  <Words>2257</Words>
  <Application>Microsoft Macintosh PowerPoint</Application>
  <PresentationFormat>Grand écran</PresentationFormat>
  <Paragraphs>389</Paragraphs>
  <Slides>54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7" baseType="lpstr">
      <vt:lpstr>AdvPSHN</vt:lpstr>
      <vt:lpstr>AdvTT56ea2c23.B</vt:lpstr>
      <vt:lpstr>AdvTTb278f7d1</vt:lpstr>
      <vt:lpstr>Arial</vt:lpstr>
      <vt:lpstr>Calibri</vt:lpstr>
      <vt:lpstr>Calibri Light</vt:lpstr>
      <vt:lpstr>Cambria Math</vt:lpstr>
      <vt:lpstr>Courier</vt:lpstr>
      <vt:lpstr>Helvetica</vt:lpstr>
      <vt:lpstr>PT Serif</vt:lpstr>
      <vt:lpstr>Raleway</vt:lpstr>
      <vt:lpstr>Times New Roman</vt:lpstr>
      <vt:lpstr>Thème Office</vt:lpstr>
      <vt:lpstr>Brain-scale and connectome based-modeling  </vt:lpstr>
      <vt:lpstr>Outline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Sixth fundamental concept: motifs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Inference of Neural Networks: - A complete deep learning pipeline -</dc:title>
  <dc:creator>Mohamed Bahdine</dc:creator>
  <cp:lastModifiedBy>Patrick Desrosiers</cp:lastModifiedBy>
  <cp:revision>289</cp:revision>
  <dcterms:created xsi:type="dcterms:W3CDTF">2018-08-21T16:58:14Z</dcterms:created>
  <dcterms:modified xsi:type="dcterms:W3CDTF">2024-07-04T10:34:47Z</dcterms:modified>
</cp:coreProperties>
</file>